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lvl1pPr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1pPr>
    <a:lvl2pPr indent="228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2pPr>
    <a:lvl3pPr indent="457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3pPr>
    <a:lvl4pPr indent="685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4pPr>
    <a:lvl5pPr indent="9144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5pPr>
    <a:lvl6pPr indent="11430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6pPr>
    <a:lvl7pPr indent="1371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7pPr>
    <a:lvl8pPr indent="1600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8pPr>
    <a:lvl9pPr indent="1828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标题文本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正文级别 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正文级别 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正文级别 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正文级别 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正文级别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标题文本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正文级别 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正文级别 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正文级别 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正文级别 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正文级别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标题文本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FFFFFF"/>
                </a:solidFill>
              </a:rPr>
              <a:t>标题文本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正文级别 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正文级别 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正文级别 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正文级别 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正文级别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标题文本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标题文本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正文级别 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正文级别 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正文级别 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正文级别 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正文级别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标题文本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正文级别 1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正文级别 2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正文级别 3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正文级别 4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正文级别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正文级别 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正文级别 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正文级别 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正文级别 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正文级别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标题文本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正文级别 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正文级别 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正文级别 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正文级别 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正文级别 5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indent="228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indent="457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indent="685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indent="9144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titleStyle>
    <p:bodyStyle>
      <a:lvl1pPr marL="571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marL="1143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marL="1714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marL="2286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marL="2857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marL="3429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marL="4000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marL="4572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marL="5143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bodyStyle>
    <p:otherStyle>
      <a:lvl1pPr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1pPr>
      <a:lvl2pPr indent="228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2pPr>
      <a:lvl3pPr indent="457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3pPr>
      <a:lvl4pPr indent="685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4pPr>
      <a:lvl5pPr indent="9144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vision.ouc.edu.cn/~zhenghaiyong" TargetMode="Externa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://www.apple.com.cn" TargetMode="External"/><Relationship Id="rId4" Type="http://schemas.openxmlformats.org/officeDocument/2006/relationships/hyperlink" Target="http://www.yolinux.com/TUTORIALS/LinuxTutorialSoftwareDevelopment.html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34290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UNIX/Linux</a:t>
            </a:r>
            <a:endParaRPr sz="5400">
              <a:solidFill>
                <a:srgbClr val="FFFFFF"/>
              </a:solidFill>
            </a:endParaRPr>
          </a:p>
          <a:p>
            <a:pPr lvl="0" defTabSz="34290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Development Environment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Haiyong Zheng</a:t>
            </a:r>
            <a:endParaRPr sz="36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u="sng">
                <a:solidFill>
                  <a:srgbClr val="FFFFFF"/>
                </a:solidFill>
                <a:hlinkClick r:id="rId2" invalidUrl="" action="" tgtFrame="" tooltip="" history="1" highlightClick="0" endSnd="0"/>
              </a:rPr>
              <a:t>http://vision.ouc.edu.cn/~zhenghaiyong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The World of Programming</a:t>
            </a:r>
          </a:p>
        </p:txBody>
      </p:sp>
      <p:pic>
        <p:nvPicPr>
          <p:cNvPr id="62" name="aboutprogramming04_c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51679" y="0"/>
            <a:ext cx="3901442" cy="975360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Contents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>
                    <a:alpha val="50000"/>
                  </a:srgbClr>
                </a:solidFill>
              </a:rPr>
              <a:t>UNIX/Linux Shell</a:t>
            </a:r>
            <a:endParaRPr sz="3600">
              <a:solidFill>
                <a:srgbClr val="FFFFFF">
                  <a:alpha val="50000"/>
                </a:srgbClr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>
                    <a:alpha val="50000"/>
                  </a:srgbClr>
                </a:solidFill>
              </a:rPr>
              <a:t>Programming Language</a:t>
            </a:r>
            <a:endParaRPr sz="3600">
              <a:solidFill>
                <a:srgbClr val="FFFFFF">
                  <a:alpha val="50000"/>
                </a:srgbClr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Development Environment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>
        <p14:prism dir="l"/>
      </p:transition>
    </mc:Choice>
    <mc:Fallback>
      <p:transition xmlns:p14="http://schemas.microsoft.com/office/powerpoint/2010/main" spd="med" advClick="1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Compilers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gcc, g++, …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Intel C/C++ Compilers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Mac OS X LLVM Compiler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……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>
        <p14:prism dir="l"/>
      </p:transition>
    </mc:Choice>
    <mc:Fallback>
      <p:transition xmlns:p14="http://schemas.microsoft.com/office/powerpoint/2010/main" spd="med" advClick="1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Development Tools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B00"/>
                </a:solidFill>
              </a:rPr>
              <a:t>make</a:t>
            </a:r>
            <a:r>
              <a:rPr sz="3600">
                <a:solidFill>
                  <a:srgbClr val="FFFFFF"/>
                </a:solidFill>
              </a:rPr>
              <a:t> / cmake / imake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gdb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IDE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Eclipse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Code::Blocks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vim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Emacs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……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MORE</a:t>
            </a:r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560070" indent="-560070" defTabSz="448055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28">
                <a:solidFill>
                  <a:srgbClr val="FFFFFF"/>
                </a:solidFill>
              </a:rPr>
              <a:t>VCS: git, svn, …</a:t>
            </a:r>
            <a:endParaRPr sz="3528">
              <a:solidFill>
                <a:srgbClr val="FFFFFF"/>
              </a:solidFill>
            </a:endParaRPr>
          </a:p>
          <a:p>
            <a:pPr lvl="0" marL="560070" indent="-560070" defTabSz="448055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28">
                <a:solidFill>
                  <a:srgbClr val="FFFB00"/>
                </a:solidFill>
              </a:rPr>
              <a:t>O|B|F</a:t>
            </a:r>
            <a:r>
              <a:rPr sz="3528">
                <a:solidFill>
                  <a:srgbClr val="FFFFFF"/>
                </a:solidFill>
              </a:rPr>
              <a:t>: </a:t>
            </a:r>
            <a:r>
              <a:rPr sz="3430">
                <a:solidFill>
                  <a:srgbClr val="FFFFFF"/>
                </a:solidFill>
                <a:hlinkClick r:id="rId3" invalidUrl="" action="" tgtFrame="" tooltip="" history="1" highlightClick="0" endSnd="0"/>
              </a:rPr>
              <a:t>Open Bioinformatics Foundation</a:t>
            </a:r>
            <a:endParaRPr sz="3528">
              <a:solidFill>
                <a:srgbClr val="FFFFFF"/>
              </a:solidFill>
            </a:endParaRPr>
          </a:p>
          <a:p>
            <a:pPr lvl="0" marL="560070" indent="-560070" defTabSz="448055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28">
                <a:solidFill>
                  <a:srgbClr val="FFFB00"/>
                </a:solidFill>
              </a:rPr>
              <a:t>LAMP</a:t>
            </a:r>
            <a:r>
              <a:rPr sz="3528">
                <a:solidFill>
                  <a:srgbClr val="FFFFFF"/>
                </a:solidFill>
              </a:rPr>
              <a:t>: </a:t>
            </a:r>
            <a:r>
              <a:rPr sz="2744">
                <a:solidFill>
                  <a:srgbClr val="FFFFFF"/>
                </a:solidFill>
              </a:rPr>
              <a:t>Linux+Apache+Mysql+PHP/Perl/Python</a:t>
            </a:r>
            <a:endParaRPr sz="2744">
              <a:solidFill>
                <a:srgbClr val="FFFFFF"/>
              </a:solidFill>
            </a:endParaRPr>
          </a:p>
          <a:p>
            <a:pPr lvl="0" marL="560070" indent="-560070" defTabSz="448055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30" u="sng">
                <a:solidFill>
                  <a:srgbClr val="FFFFFF"/>
                </a:solidFill>
                <a:hlinkClick r:id="rId4" invalidUrl="" action="" tgtFrame="" tooltip="" history="1" highlightClick="0" endSnd="0"/>
              </a:rPr>
              <a:t>http://www.yolinux.com/TUTORIALS/LinuxTutorialSoftwareDevelopment.html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Contents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UNIX/Linux Shell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Programming Language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Development Environment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Contents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UNIX/Linux Shell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>
                    <a:alpha val="50000"/>
                  </a:srgbClr>
                </a:solidFill>
              </a:rPr>
              <a:t>Programming Language</a:t>
            </a:r>
            <a:endParaRPr sz="3600">
              <a:solidFill>
                <a:srgbClr val="FFFFFF">
                  <a:alpha val="50000"/>
                </a:srgbClr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>
                    <a:alpha val="50000"/>
                  </a:srgbClr>
                </a:solidFill>
              </a:rPr>
              <a:t>Development Environment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Shell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/etc/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B00"/>
                </a:solidFill>
              </a:rPr>
              <a:t>login shell vs. non-login shell</a:t>
            </a:r>
            <a:endParaRPr sz="3600">
              <a:solidFill>
                <a:srgbClr val="FFFB0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……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>
        <p14:prism dir="l"/>
      </p:transition>
    </mc:Choice>
    <mc:Fallback>
      <p:transition xmlns:p14="http://schemas.microsoft.com/office/powerpoint/2010/main" spd="med" advClick="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Package Management System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dpkg: apt, aptitude, …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RPM: yum, apt-rpm, …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tar-ball: slackpkg, slapt-get, …</a:t>
            </a:r>
          </a:p>
        </p:txBody>
      </p:sp>
      <p:sp>
        <p:nvSpPr>
          <p:cNvPr id="46" name="Shape 46"/>
          <p:cNvSpPr/>
          <p:nvPr/>
        </p:nvSpPr>
        <p:spPr>
          <a:xfrm>
            <a:off x="1270000" y="2768600"/>
            <a:ext cx="10464800" cy="574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marL="571500" indent="-571500" algn="l">
              <a:spcBef>
                <a:spcPts val="3600"/>
              </a:spcBef>
              <a:buSzPct val="43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 =&gt; CTAN</a:t>
            </a:r>
            <a:endParaRPr sz="3600">
              <a:solidFill>
                <a:srgbClr val="FFFFFF"/>
              </a:solidFill>
            </a:endParaRPr>
          </a:p>
          <a:p>
            <a:pPr lvl="0" marL="571500" indent="-571500" algn="l">
              <a:spcBef>
                <a:spcPts val="3600"/>
              </a:spcBef>
              <a:buSzPct val="43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Emacs =&gt; ELPA</a:t>
            </a:r>
            <a:endParaRPr sz="3600">
              <a:solidFill>
                <a:srgbClr val="FFFFFF"/>
              </a:solidFill>
            </a:endParaRPr>
          </a:p>
          <a:p>
            <a:pPr lvl="0" marL="571500" indent="-571500" algn="l">
              <a:spcBef>
                <a:spcPts val="3600"/>
              </a:spcBef>
              <a:buSzPct val="43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Python =&gt; PyPI =&gt; easy_install =&gt; pip</a:t>
            </a:r>
            <a:endParaRPr sz="3600">
              <a:solidFill>
                <a:srgbClr val="FFFFFF"/>
              </a:solidFill>
            </a:endParaRPr>
          </a:p>
          <a:p>
            <a:pPr lvl="0" marL="571500" indent="-571500" algn="l">
              <a:spcBef>
                <a:spcPts val="3600"/>
              </a:spcBef>
              <a:buSzPct val="43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Perl =&gt; CPAN =&gt; cpan</a:t>
            </a:r>
          </a:p>
        </p:txBody>
      </p:sp>
    </p:spTree>
  </p:cSld>
  <p:clrMapOvr>
    <a:masterClrMapping/>
  </p:clrMapOvr>
  <p:transition spd="med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xi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0" dur="1000" fill="hold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" grpId="2"/>
      <p:bldP build="whole" bldLvl="1" animBg="1" rev="0" advAuto="0" spid="46" grpId="3"/>
      <p:bldP build="whole" bldLvl="1" animBg="1" rev="0" advAuto="0" spid="4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HowTo Install Softwares</a:t>
            </a:r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Package Management System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B00"/>
                </a:solidFill>
              </a:rPr>
              <a:t>Source Code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HowTo DeBug</a:t>
            </a:r>
            <a:endParaRPr sz="7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from Source</a:t>
            </a: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Compiler Theory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Know more about</a:t>
            </a:r>
            <a:endParaRPr sz="3600">
              <a:solidFill>
                <a:srgbClr val="FFFFFF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B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./configure &amp;&amp; make &amp;&amp; make install</a:t>
            </a:r>
            <a:endParaRPr sz="3600">
              <a:solidFill>
                <a:srgbClr val="FFFB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B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programming language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Contents</a:t>
            </a:r>
          </a:p>
        </p:txBody>
      </p:sp>
      <p:sp>
        <p:nvSpPr>
          <p:cNvPr id="55" name="Shape 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>
                    <a:alpha val="50000"/>
                  </a:srgbClr>
                </a:solidFill>
              </a:rPr>
              <a:t>UNIX/Linux Shell</a:t>
            </a:r>
            <a:endParaRPr sz="3600">
              <a:solidFill>
                <a:srgbClr val="FFFFFF">
                  <a:alpha val="50000"/>
                </a:srgbClr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Programming Language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>
                    <a:alpha val="50000"/>
                  </a:srgbClr>
                </a:solidFill>
              </a:rPr>
              <a:t>Development Environment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>
        <p14:prism dir="l"/>
      </p:transition>
    </mc:Choice>
    <mc:Fallback>
      <p:transition xmlns:p14="http://schemas.microsoft.com/office/powerpoint/2010/main" spd="med" advClick="1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TIOBE Index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59" name="屏幕快照 2014-10-23 下午4.45.5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0150" y="2315092"/>
            <a:ext cx="10624500" cy="664741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>
        <p14:prism dir="l"/>
      </p:transition>
    </mc:Choice>
    <mc:Fallback>
      <p:transition xmlns:p14="http://schemas.microsoft.com/office/powerpoint/2010/main" spd="med" advClick="1">
        <p:fade/>
      </p:transition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