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30"/>
  </p:notesMasterIdLst>
  <p:handoutMasterIdLst>
    <p:handoutMasterId r:id="rId31"/>
  </p:handoutMasterIdLst>
  <p:sldIdLst>
    <p:sldId id="1258" r:id="rId3"/>
    <p:sldId id="1276" r:id="rId4"/>
    <p:sldId id="1259" r:id="rId5"/>
    <p:sldId id="1289" r:id="rId6"/>
    <p:sldId id="1284" r:id="rId7"/>
    <p:sldId id="1283" r:id="rId8"/>
    <p:sldId id="1285" r:id="rId9"/>
    <p:sldId id="1286" r:id="rId10"/>
    <p:sldId id="1261" r:id="rId11"/>
    <p:sldId id="1267" r:id="rId12"/>
    <p:sldId id="1275" r:id="rId13"/>
    <p:sldId id="1266" r:id="rId14"/>
    <p:sldId id="1256" r:id="rId15"/>
    <p:sldId id="1237" r:id="rId16"/>
    <p:sldId id="1264" r:id="rId17"/>
    <p:sldId id="1254" r:id="rId18"/>
    <p:sldId id="1253" r:id="rId19"/>
    <p:sldId id="1293" r:id="rId20"/>
    <p:sldId id="1287" r:id="rId21"/>
    <p:sldId id="1291" r:id="rId22"/>
    <p:sldId id="1279" r:id="rId23"/>
    <p:sldId id="1292" r:id="rId24"/>
    <p:sldId id="1288" r:id="rId25"/>
    <p:sldId id="1278" r:id="rId26"/>
    <p:sldId id="1277" r:id="rId27"/>
    <p:sldId id="1282" r:id="rId28"/>
    <p:sldId id="1294" r:id="rId29"/>
  </p:sldIdLst>
  <p:sldSz cx="9144000" cy="6858000" type="overhead"/>
  <p:notesSz cx="7099300" cy="10234613"/>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FFCC"/>
    <a:srgbClr val="009999"/>
    <a:srgbClr val="FFFF99"/>
    <a:srgbClr val="0066FF"/>
    <a:srgbClr val="FF3399"/>
    <a:srgbClr val="FF3300"/>
    <a:srgbClr val="000066"/>
    <a:srgbClr val="66FF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中度样式 1 - 强调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8603FDC-E32A-4AB5-989C-0864C3EAD2B8}" styleName="主题样式 2 - 强调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E8B1032C-EA38-4F05-BA0D-38AFFFC7BED3}" styleName="浅色样式 3 - 强调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DA37D80-6434-44D0-A028-1B22A696006F}" styleName="浅色样式 3 - 强调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5" autoAdjust="0"/>
    <p:restoredTop sz="88975" autoAdjust="0"/>
  </p:normalViewPr>
  <p:slideViewPr>
    <p:cSldViewPr>
      <p:cViewPr>
        <p:scale>
          <a:sx n="72" d="100"/>
          <a:sy n="72" d="100"/>
        </p:scale>
        <p:origin x="-1392" y="3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0" d="100"/>
          <a:sy n="70" d="100"/>
        </p:scale>
        <p:origin x="-2490" y="88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7490"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ea typeface="宋体" pitchFamily="2" charset="-122"/>
              </a:defRPr>
            </a:lvl1pPr>
          </a:lstStyle>
          <a:p>
            <a:pPr>
              <a:defRPr/>
            </a:pPr>
            <a:endParaRPr lang="en-US" altLang="zh-CN"/>
          </a:p>
        </p:txBody>
      </p:sp>
      <p:sp>
        <p:nvSpPr>
          <p:cNvPr id="1087491"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ea typeface="宋体" pitchFamily="2" charset="-122"/>
              </a:defRPr>
            </a:lvl1pPr>
          </a:lstStyle>
          <a:p>
            <a:pPr>
              <a:defRPr/>
            </a:pPr>
            <a:endParaRPr lang="en-US" altLang="zh-CN"/>
          </a:p>
        </p:txBody>
      </p:sp>
      <p:sp>
        <p:nvSpPr>
          <p:cNvPr id="1087492"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ea typeface="宋体" pitchFamily="2" charset="-122"/>
              </a:defRPr>
            </a:lvl1pPr>
          </a:lstStyle>
          <a:p>
            <a:pPr>
              <a:defRPr/>
            </a:pPr>
            <a:endParaRPr lang="en-US" altLang="zh-CN"/>
          </a:p>
        </p:txBody>
      </p:sp>
      <p:sp>
        <p:nvSpPr>
          <p:cNvPr id="1087493"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ea typeface="宋体" pitchFamily="2" charset="-122"/>
              </a:defRPr>
            </a:lvl1pPr>
          </a:lstStyle>
          <a:p>
            <a:pPr>
              <a:defRPr/>
            </a:pPr>
            <a:fld id="{52E7BF9E-4307-49E5-A8BA-AA1401722594}" type="slidenum">
              <a:rPr lang="en-US" altLang="zh-CN"/>
              <a:pPr>
                <a:defRPr/>
              </a:pPr>
              <a:t>‹#›</a:t>
            </a:fld>
            <a:endParaRPr lang="en-US" altLang="zh-CN"/>
          </a:p>
        </p:txBody>
      </p:sp>
    </p:spTree>
    <p:extLst>
      <p:ext uri="{BB962C8B-B14F-4D97-AF65-F5344CB8AC3E}">
        <p14:creationId xmlns:p14="http://schemas.microsoft.com/office/powerpoint/2010/main" val="500237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defTabSz="990600">
              <a:defRPr sz="1300">
                <a:latin typeface="Arial" pitchFamily="34" charset="0"/>
                <a:ea typeface="宋体" pitchFamily="2" charset="-122"/>
              </a:defRPr>
            </a:lvl1pPr>
          </a:lstStyle>
          <a:p>
            <a:pPr>
              <a:defRPr/>
            </a:pPr>
            <a:endParaRPr lang="en-US" altLang="zh-CN"/>
          </a:p>
        </p:txBody>
      </p:sp>
      <p:sp>
        <p:nvSpPr>
          <p:cNvPr id="409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defTabSz="990600">
              <a:defRPr sz="1300">
                <a:latin typeface="Arial" pitchFamily="34" charset="0"/>
                <a:ea typeface="宋体" pitchFamily="2" charset="-122"/>
              </a:defRPr>
            </a:lvl1pPr>
          </a:lstStyle>
          <a:p>
            <a:pPr>
              <a:defRPr/>
            </a:pPr>
            <a:endParaRPr lang="en-US" altLang="zh-CN"/>
          </a:p>
        </p:txBody>
      </p:sp>
      <p:sp>
        <p:nvSpPr>
          <p:cNvPr id="1536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410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defTabSz="990600">
              <a:defRPr sz="1300">
                <a:latin typeface="Arial" pitchFamily="34" charset="0"/>
                <a:ea typeface="宋体" pitchFamily="2" charset="-122"/>
              </a:defRPr>
            </a:lvl1pPr>
          </a:lstStyle>
          <a:p>
            <a:pPr>
              <a:defRPr/>
            </a:pPr>
            <a:endParaRPr lang="en-US" altLang="zh-CN"/>
          </a:p>
        </p:txBody>
      </p:sp>
      <p:sp>
        <p:nvSpPr>
          <p:cNvPr id="410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defTabSz="990600">
              <a:defRPr sz="1300">
                <a:latin typeface="Arial" pitchFamily="34" charset="0"/>
                <a:ea typeface="宋体" pitchFamily="2" charset="-122"/>
              </a:defRPr>
            </a:lvl1pPr>
          </a:lstStyle>
          <a:p>
            <a:pPr>
              <a:defRPr/>
            </a:pPr>
            <a:fld id="{E94E9D3C-0DE6-47BC-93BC-CD0542E39545}" type="slidenum">
              <a:rPr lang="en-US" altLang="zh-CN"/>
              <a:pPr>
                <a:defRPr/>
              </a:pPr>
              <a:t>‹#›</a:t>
            </a:fld>
            <a:endParaRPr lang="en-US" altLang="zh-CN"/>
          </a:p>
        </p:txBody>
      </p:sp>
    </p:spTree>
    <p:extLst>
      <p:ext uri="{BB962C8B-B14F-4D97-AF65-F5344CB8AC3E}">
        <p14:creationId xmlns:p14="http://schemas.microsoft.com/office/powerpoint/2010/main" val="8467015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baike.haosou.com/doc/5405652.html"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baike.haosou.com/doc/5354036-5589500.html" TargetMode="External"/><Relationship Id="rId5" Type="http://schemas.openxmlformats.org/officeDocument/2006/relationships/hyperlink" Target="http://baike.haosou.com/doc/5343249.html" TargetMode="External"/><Relationship Id="rId4" Type="http://schemas.openxmlformats.org/officeDocument/2006/relationships/hyperlink" Target="http://baike.haosou.com/doc/345288-5660715.html"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E94E9D3C-0DE6-47BC-93BC-CD0542E39545}" type="slidenum">
              <a:rPr lang="en-US" altLang="zh-CN" smtClean="0"/>
              <a:pPr>
                <a:defRPr/>
              </a:pPr>
              <a:t>1</a:t>
            </a:fld>
            <a:endParaRPr lang="en-US" altLang="zh-CN"/>
          </a:p>
        </p:txBody>
      </p:sp>
    </p:spTree>
    <p:extLst>
      <p:ext uri="{BB962C8B-B14F-4D97-AF65-F5344CB8AC3E}">
        <p14:creationId xmlns:p14="http://schemas.microsoft.com/office/powerpoint/2010/main" val="3295441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E94E9D3C-0DE6-47BC-93BC-CD0542E39545}" type="slidenum">
              <a:rPr lang="en-US" altLang="zh-CN" smtClean="0"/>
              <a:pPr>
                <a:defRPr/>
              </a:pPr>
              <a:t>2</a:t>
            </a:fld>
            <a:endParaRPr lang="en-US" altLang="zh-CN"/>
          </a:p>
        </p:txBody>
      </p:sp>
    </p:spTree>
    <p:extLst>
      <p:ext uri="{BB962C8B-B14F-4D97-AF65-F5344CB8AC3E}">
        <p14:creationId xmlns:p14="http://schemas.microsoft.com/office/powerpoint/2010/main" val="4235242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latin typeface="宋体" pitchFamily="2" charset="-122"/>
              </a:rPr>
              <a:t>机器学习是专门</a:t>
            </a:r>
            <a:r>
              <a:rPr lang="zh-CN" altLang="en-US" dirty="0">
                <a:latin typeface="宋体" pitchFamily="2" charset="-122"/>
              </a:rPr>
              <a:t>研究计算机怎样模拟或实现人类的学习行为，以获取新的知识或技能，重新组织已有的知识结构使之不断改善自身的性能</a:t>
            </a:r>
            <a:r>
              <a:rPr lang="zh-CN" altLang="en-US" dirty="0" smtClean="0">
                <a:latin typeface="宋体" pitchFamily="2" charset="-122"/>
              </a:rPr>
              <a:t>。</a:t>
            </a:r>
            <a:endParaRPr lang="en-US" altLang="zh-CN" dirty="0" smtClean="0">
              <a:latin typeface="宋体" pitchFamily="2" charset="-122"/>
            </a:endParaRPr>
          </a:p>
          <a:p>
            <a:r>
              <a:rPr lang="zh-CN" altLang="en-US" dirty="0" smtClean="0">
                <a:latin typeface="宋体" pitchFamily="2" charset="-122"/>
              </a:rPr>
              <a:t>性能互补使得结果最优。</a:t>
            </a:r>
            <a:endParaRPr lang="en-US" altLang="zh-CN" dirty="0"/>
          </a:p>
          <a:p>
            <a:endParaRPr lang="zh-CN" altLang="en-US" dirty="0"/>
          </a:p>
        </p:txBody>
      </p:sp>
      <p:sp>
        <p:nvSpPr>
          <p:cNvPr id="4" name="灯片编号占位符 3"/>
          <p:cNvSpPr>
            <a:spLocks noGrp="1"/>
          </p:cNvSpPr>
          <p:nvPr>
            <p:ph type="sldNum" sz="quarter" idx="10"/>
          </p:nvPr>
        </p:nvSpPr>
        <p:spPr/>
        <p:txBody>
          <a:bodyPr/>
          <a:lstStyle/>
          <a:p>
            <a:pPr>
              <a:defRPr/>
            </a:pPr>
            <a:fld id="{E94E9D3C-0DE6-47BC-93BC-CD0542E39545}" type="slidenum">
              <a:rPr lang="en-US" altLang="zh-CN" smtClean="0"/>
              <a:pPr>
                <a:defRPr/>
              </a:pPr>
              <a:t>3</a:t>
            </a:fld>
            <a:endParaRPr lang="en-US" altLang="zh-CN"/>
          </a:p>
        </p:txBody>
      </p:sp>
    </p:spTree>
    <p:extLst>
      <p:ext uri="{BB962C8B-B14F-4D97-AF65-F5344CB8AC3E}">
        <p14:creationId xmlns:p14="http://schemas.microsoft.com/office/powerpoint/2010/main" val="2117952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不开工     损益</a:t>
            </a:r>
            <a:endParaRPr lang="zh-CN" altLang="en-US" dirty="0"/>
          </a:p>
        </p:txBody>
      </p:sp>
      <p:sp>
        <p:nvSpPr>
          <p:cNvPr id="4" name="灯片编号占位符 3"/>
          <p:cNvSpPr>
            <a:spLocks noGrp="1"/>
          </p:cNvSpPr>
          <p:nvPr>
            <p:ph type="sldNum" sz="quarter" idx="10"/>
          </p:nvPr>
        </p:nvSpPr>
        <p:spPr/>
        <p:txBody>
          <a:bodyPr/>
          <a:lstStyle/>
          <a:p>
            <a:pPr>
              <a:defRPr/>
            </a:pPr>
            <a:fld id="{E94E9D3C-0DE6-47BC-93BC-CD0542E39545}" type="slidenum">
              <a:rPr lang="en-US" altLang="zh-CN" smtClean="0"/>
              <a:pPr>
                <a:defRPr/>
              </a:pPr>
              <a:t>5</a:t>
            </a:fld>
            <a:endParaRPr lang="en-US" altLang="zh-CN"/>
          </a:p>
        </p:txBody>
      </p:sp>
    </p:spTree>
    <p:extLst>
      <p:ext uri="{BB962C8B-B14F-4D97-AF65-F5344CB8AC3E}">
        <p14:creationId xmlns:p14="http://schemas.microsoft.com/office/powerpoint/2010/main" val="26541476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0" i="0" kern="1200" dirty="0" smtClean="0">
                <a:solidFill>
                  <a:schemeClr val="tx1"/>
                </a:solidFill>
                <a:effectLst/>
                <a:latin typeface="Arial" pitchFamily="34" charset="0"/>
                <a:ea typeface="宋体" pitchFamily="2" charset="-122"/>
                <a:cs typeface="+mn-cs"/>
              </a:rPr>
              <a:t>是一种按误差逆</a:t>
            </a:r>
            <a:r>
              <a:rPr lang="zh-CN" altLang="en-US" sz="1200" b="0" i="0" u="none" strike="noStrike" kern="1200" dirty="0" smtClean="0">
                <a:solidFill>
                  <a:schemeClr val="tx1"/>
                </a:solidFill>
                <a:effectLst/>
                <a:latin typeface="Arial" pitchFamily="34" charset="0"/>
                <a:ea typeface="宋体" pitchFamily="2" charset="-122"/>
                <a:cs typeface="+mn-cs"/>
                <a:hlinkClick r:id="rId3"/>
              </a:rPr>
              <a:t>传播</a:t>
            </a:r>
            <a:r>
              <a:rPr lang="zh-CN" altLang="en-US" sz="1200" b="0" i="0" kern="1200" dirty="0" smtClean="0">
                <a:solidFill>
                  <a:schemeClr val="tx1"/>
                </a:solidFill>
                <a:effectLst/>
                <a:latin typeface="Arial" pitchFamily="34" charset="0"/>
                <a:ea typeface="宋体" pitchFamily="2" charset="-122"/>
                <a:cs typeface="+mn-cs"/>
              </a:rPr>
              <a:t>算法训练的多层前馈网络，是目前应用最广泛的</a:t>
            </a:r>
            <a:r>
              <a:rPr lang="zh-CN" altLang="en-US" sz="1200" b="0" i="0" u="none" strike="noStrike" kern="1200" dirty="0" smtClean="0">
                <a:solidFill>
                  <a:schemeClr val="tx1"/>
                </a:solidFill>
                <a:effectLst/>
                <a:latin typeface="Arial" pitchFamily="34" charset="0"/>
                <a:ea typeface="宋体" pitchFamily="2" charset="-122"/>
                <a:cs typeface="+mn-cs"/>
                <a:hlinkClick r:id="rId4"/>
              </a:rPr>
              <a:t>神经网络</a:t>
            </a:r>
            <a:r>
              <a:rPr lang="zh-CN" altLang="en-US" sz="1200" b="0" i="0" kern="1200" dirty="0" smtClean="0">
                <a:solidFill>
                  <a:schemeClr val="tx1"/>
                </a:solidFill>
                <a:effectLst/>
                <a:latin typeface="Arial" pitchFamily="34" charset="0"/>
                <a:ea typeface="宋体" pitchFamily="2" charset="-122"/>
                <a:cs typeface="+mn-cs"/>
              </a:rPr>
              <a:t>模型之一。</a:t>
            </a:r>
            <a:r>
              <a:rPr lang="en-US" altLang="zh-CN" sz="1200" b="0" i="0" kern="1200" dirty="0" smtClean="0">
                <a:solidFill>
                  <a:schemeClr val="tx1"/>
                </a:solidFill>
                <a:effectLst/>
                <a:latin typeface="Arial" pitchFamily="34" charset="0"/>
                <a:ea typeface="宋体" pitchFamily="2" charset="-122"/>
                <a:cs typeface="+mn-cs"/>
              </a:rPr>
              <a:t>BP</a:t>
            </a:r>
            <a:r>
              <a:rPr lang="zh-CN" altLang="en-US" sz="1200" b="0" i="0" kern="1200" dirty="0" smtClean="0">
                <a:solidFill>
                  <a:schemeClr val="tx1"/>
                </a:solidFill>
                <a:effectLst/>
                <a:latin typeface="Arial" pitchFamily="34" charset="0"/>
                <a:ea typeface="宋体" pitchFamily="2" charset="-122"/>
                <a:cs typeface="+mn-cs"/>
              </a:rPr>
              <a:t>网络能学习和存贮大量的输入</a:t>
            </a:r>
            <a:r>
              <a:rPr lang="en-US" altLang="zh-CN" sz="1200" b="0" i="0" kern="1200" dirty="0" smtClean="0">
                <a:solidFill>
                  <a:schemeClr val="tx1"/>
                </a:solidFill>
                <a:effectLst/>
                <a:latin typeface="Arial" pitchFamily="34" charset="0"/>
                <a:ea typeface="宋体" pitchFamily="2" charset="-122"/>
                <a:cs typeface="+mn-cs"/>
              </a:rPr>
              <a:t>-</a:t>
            </a:r>
            <a:r>
              <a:rPr lang="zh-CN" altLang="en-US" sz="1200" b="0" i="0" kern="1200" dirty="0" smtClean="0">
                <a:solidFill>
                  <a:schemeClr val="tx1"/>
                </a:solidFill>
                <a:effectLst/>
                <a:latin typeface="Arial" pitchFamily="34" charset="0"/>
                <a:ea typeface="宋体" pitchFamily="2" charset="-122"/>
                <a:cs typeface="+mn-cs"/>
              </a:rPr>
              <a:t>输出模式映射关系，而无需事前揭示描述这种映射关系的</a:t>
            </a:r>
            <a:r>
              <a:rPr lang="zh-CN" altLang="en-US" sz="1200" b="0" i="0" u="none" strike="noStrike" kern="1200" dirty="0" smtClean="0">
                <a:solidFill>
                  <a:schemeClr val="tx1"/>
                </a:solidFill>
                <a:effectLst/>
                <a:latin typeface="Arial" pitchFamily="34" charset="0"/>
                <a:ea typeface="宋体" pitchFamily="2" charset="-122"/>
                <a:cs typeface="+mn-cs"/>
                <a:hlinkClick r:id="rId5"/>
              </a:rPr>
              <a:t>数学</a:t>
            </a:r>
            <a:r>
              <a:rPr lang="zh-CN" altLang="en-US" sz="1200" b="0" i="0" kern="1200" dirty="0" smtClean="0">
                <a:solidFill>
                  <a:schemeClr val="tx1"/>
                </a:solidFill>
                <a:effectLst/>
                <a:latin typeface="Arial" pitchFamily="34" charset="0"/>
                <a:ea typeface="宋体" pitchFamily="2" charset="-122"/>
                <a:cs typeface="+mn-cs"/>
              </a:rPr>
              <a:t>方程。它的学习</a:t>
            </a:r>
            <a:r>
              <a:rPr lang="zh-CN" altLang="en-US" sz="1200" b="0" i="0" u="none" strike="noStrike" kern="1200" dirty="0" smtClean="0">
                <a:solidFill>
                  <a:schemeClr val="tx1"/>
                </a:solidFill>
                <a:effectLst/>
                <a:latin typeface="Arial" pitchFamily="34" charset="0"/>
                <a:ea typeface="宋体" pitchFamily="2" charset="-122"/>
                <a:cs typeface="+mn-cs"/>
                <a:hlinkClick r:id="rId6"/>
              </a:rPr>
              <a:t>规则</a:t>
            </a:r>
            <a:r>
              <a:rPr lang="zh-CN" altLang="en-US" sz="1200" b="0" i="0" kern="1200" dirty="0" smtClean="0">
                <a:solidFill>
                  <a:schemeClr val="tx1"/>
                </a:solidFill>
                <a:effectLst/>
                <a:latin typeface="Arial" pitchFamily="34" charset="0"/>
                <a:ea typeface="宋体" pitchFamily="2" charset="-122"/>
                <a:cs typeface="+mn-cs"/>
              </a:rPr>
              <a:t>是使用最速下降法，通过反向传播来不断调整网络的权值和阈值，使网络的误差平方和最小。</a:t>
            </a:r>
            <a:endParaRPr lang="zh-CN" altLang="en-US" dirty="0"/>
          </a:p>
        </p:txBody>
      </p:sp>
      <p:sp>
        <p:nvSpPr>
          <p:cNvPr id="4" name="灯片编号占位符 3"/>
          <p:cNvSpPr>
            <a:spLocks noGrp="1"/>
          </p:cNvSpPr>
          <p:nvPr>
            <p:ph type="sldNum" sz="quarter" idx="10"/>
          </p:nvPr>
        </p:nvSpPr>
        <p:spPr/>
        <p:txBody>
          <a:bodyPr/>
          <a:lstStyle/>
          <a:p>
            <a:pPr>
              <a:defRPr/>
            </a:pPr>
            <a:fld id="{E94E9D3C-0DE6-47BC-93BC-CD0542E39545}" type="slidenum">
              <a:rPr lang="en-US" altLang="zh-CN" smtClean="0"/>
              <a:pPr>
                <a:defRPr/>
              </a:pPr>
              <a:t>6</a:t>
            </a:fld>
            <a:endParaRPr lang="en-US" altLang="zh-CN"/>
          </a:p>
        </p:txBody>
      </p:sp>
    </p:spTree>
    <p:extLst>
      <p:ext uri="{BB962C8B-B14F-4D97-AF65-F5344CB8AC3E}">
        <p14:creationId xmlns:p14="http://schemas.microsoft.com/office/powerpoint/2010/main" val="1796493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smtClean="0"/>
              <a:t>不开工 </a:t>
            </a:r>
            <a:endParaRPr lang="zh-CN" altLang="en-US" dirty="0"/>
          </a:p>
        </p:txBody>
      </p:sp>
      <p:sp>
        <p:nvSpPr>
          <p:cNvPr id="4" name="灯片编号占位符 3"/>
          <p:cNvSpPr>
            <a:spLocks noGrp="1"/>
          </p:cNvSpPr>
          <p:nvPr>
            <p:ph type="sldNum" sz="quarter" idx="10"/>
          </p:nvPr>
        </p:nvSpPr>
        <p:spPr/>
        <p:txBody>
          <a:bodyPr/>
          <a:lstStyle/>
          <a:p>
            <a:pPr>
              <a:defRPr/>
            </a:pPr>
            <a:fld id="{E94E9D3C-0DE6-47BC-93BC-CD0542E39545}" type="slidenum">
              <a:rPr lang="en-US" altLang="zh-CN" smtClean="0"/>
              <a:pPr>
                <a:defRPr/>
              </a:pPr>
              <a:t>8</a:t>
            </a:fld>
            <a:endParaRPr lang="en-US" altLang="zh-CN"/>
          </a:p>
        </p:txBody>
      </p:sp>
    </p:spTree>
    <p:extLst>
      <p:ext uri="{BB962C8B-B14F-4D97-AF65-F5344CB8AC3E}">
        <p14:creationId xmlns:p14="http://schemas.microsoft.com/office/powerpoint/2010/main" val="41379831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latinLnBrk="0"/>
            <a:r>
              <a:rPr lang="en-US" altLang="zh-CN" sz="1200" b="0" i="0" kern="1200" dirty="0" smtClean="0">
                <a:solidFill>
                  <a:schemeClr val="tx1"/>
                </a:solidFill>
                <a:effectLst/>
                <a:latin typeface="Arial" pitchFamily="34" charset="0"/>
                <a:ea typeface="宋体" pitchFamily="2" charset="-122"/>
                <a:cs typeface="+mn-cs"/>
              </a:rPr>
              <a:t>1)        boosting</a:t>
            </a:r>
            <a:r>
              <a:rPr lang="zh-CN" altLang="en-US" sz="1200" b="0" i="0" kern="1200" dirty="0" smtClean="0">
                <a:solidFill>
                  <a:schemeClr val="tx1"/>
                </a:solidFill>
                <a:effectLst/>
                <a:latin typeface="Arial" pitchFamily="34" charset="0"/>
                <a:ea typeface="宋体" pitchFamily="2" charset="-122"/>
                <a:cs typeface="+mn-cs"/>
              </a:rPr>
              <a:t>算法对噪声的容忍程度不高。</a:t>
            </a:r>
          </a:p>
          <a:p>
            <a:pPr latinLnBrk="0"/>
            <a:r>
              <a:rPr lang="en-US" altLang="zh-CN" sz="1200" b="0" i="0" kern="1200" dirty="0" smtClean="0">
                <a:solidFill>
                  <a:schemeClr val="tx1"/>
                </a:solidFill>
                <a:effectLst/>
                <a:latin typeface="Arial" pitchFamily="34" charset="0"/>
                <a:ea typeface="宋体" pitchFamily="2" charset="-122"/>
                <a:cs typeface="+mn-cs"/>
              </a:rPr>
              <a:t>2)        </a:t>
            </a:r>
            <a:r>
              <a:rPr lang="zh-CN" altLang="en-US" sz="1200" b="0" i="0" kern="1200" dirty="0" smtClean="0">
                <a:solidFill>
                  <a:schemeClr val="tx1"/>
                </a:solidFill>
                <a:effectLst/>
                <a:latin typeface="Arial" pitchFamily="34" charset="0"/>
                <a:ea typeface="宋体" pitchFamily="2" charset="-122"/>
                <a:cs typeface="+mn-cs"/>
              </a:rPr>
              <a:t>迭代次数过多，会过拟合，泛化能力会变差</a:t>
            </a:r>
          </a:p>
          <a:p>
            <a:endParaRPr lang="zh-CN" altLang="en-US" dirty="0"/>
          </a:p>
        </p:txBody>
      </p:sp>
      <p:sp>
        <p:nvSpPr>
          <p:cNvPr id="4" name="灯片编号占位符 3"/>
          <p:cNvSpPr>
            <a:spLocks noGrp="1"/>
          </p:cNvSpPr>
          <p:nvPr>
            <p:ph type="sldNum" sz="quarter" idx="10"/>
          </p:nvPr>
        </p:nvSpPr>
        <p:spPr/>
        <p:txBody>
          <a:bodyPr/>
          <a:lstStyle/>
          <a:p>
            <a:pPr>
              <a:defRPr/>
            </a:pPr>
            <a:fld id="{E94E9D3C-0DE6-47BC-93BC-CD0542E39545}" type="slidenum">
              <a:rPr lang="en-US" altLang="zh-CN" smtClean="0"/>
              <a:pPr>
                <a:defRPr/>
              </a:pPr>
              <a:t>12</a:t>
            </a:fld>
            <a:endParaRPr lang="en-US" altLang="zh-CN"/>
          </a:p>
        </p:txBody>
      </p:sp>
    </p:spTree>
    <p:extLst>
      <p:ext uri="{BB962C8B-B14F-4D97-AF65-F5344CB8AC3E}">
        <p14:creationId xmlns:p14="http://schemas.microsoft.com/office/powerpoint/2010/main" val="3621603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zh-CN" altLang="en-US" sz="1200" dirty="0" smtClean="0"/>
              <a:t>若满足下式，即新的集成网络泛化能力更强</a:t>
            </a:r>
            <a:endParaRPr lang="en-US" altLang="zh-CN" sz="1200" dirty="0" smtClean="0"/>
          </a:p>
          <a:p>
            <a:endParaRPr lang="zh-CN" altLang="en-US" dirty="0"/>
          </a:p>
        </p:txBody>
      </p:sp>
      <p:sp>
        <p:nvSpPr>
          <p:cNvPr id="4" name="灯片编号占位符 3"/>
          <p:cNvSpPr>
            <a:spLocks noGrp="1"/>
          </p:cNvSpPr>
          <p:nvPr>
            <p:ph type="sldNum" sz="quarter" idx="10"/>
          </p:nvPr>
        </p:nvSpPr>
        <p:spPr/>
        <p:txBody>
          <a:bodyPr/>
          <a:lstStyle/>
          <a:p>
            <a:pPr>
              <a:defRPr/>
            </a:pPr>
            <a:fld id="{E94E9D3C-0DE6-47BC-93BC-CD0542E39545}" type="slidenum">
              <a:rPr lang="en-US" altLang="zh-CN" smtClean="0"/>
              <a:pPr>
                <a:defRPr/>
              </a:pPr>
              <a:t>19</a:t>
            </a:fld>
            <a:endParaRPr lang="en-US" altLang="zh-CN"/>
          </a:p>
        </p:txBody>
      </p:sp>
    </p:spTree>
    <p:extLst>
      <p:ext uri="{BB962C8B-B14F-4D97-AF65-F5344CB8AC3E}">
        <p14:creationId xmlns:p14="http://schemas.microsoft.com/office/powerpoint/2010/main" val="3788271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15912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zh-CN" altLang="en-US"/>
              <a:t>单击此处编辑母版副标题样式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xfrm>
            <a:off x="6516688" y="6245225"/>
            <a:ext cx="2133600" cy="476250"/>
          </a:xfrm>
          <a:prstGeom prst="rect">
            <a:avLst/>
          </a:prstGeom>
          <a:ln/>
        </p:spPr>
        <p:txBody>
          <a:bodyPr/>
          <a:lstStyle>
            <a:lvl1pPr>
              <a:defRPr/>
            </a:lvl1pPr>
          </a:lstStyle>
          <a:p>
            <a:pPr>
              <a:defRPr/>
            </a:pPr>
            <a:r>
              <a:rPr lang="zh-CN" altLang="en-US"/>
              <a:t>2008/11/21</a:t>
            </a:r>
            <a:endParaRPr lang="en-US" altLang="zh-CN"/>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xfrm>
            <a:off x="8664205" y="6550223"/>
            <a:ext cx="504056" cy="307777"/>
          </a:xfrm>
          <a:prstGeom prst="rect">
            <a:avLst/>
          </a:prstGeom>
          <a:ln/>
        </p:spPr>
        <p:txBody>
          <a:bodyPr/>
          <a:lstStyle>
            <a:lvl1pPr>
              <a:defRPr/>
            </a:lvl1pPr>
          </a:lstStyle>
          <a:p>
            <a:pPr>
              <a:defRPr/>
            </a:pPr>
            <a:fld id="{7525A45C-4AA4-4132-9F4F-8CAE4B901D9A}" type="slidenum">
              <a:rPr lang="en-US" altLang="zh-CN"/>
              <a:pPr>
                <a:defRPr/>
              </a:pPr>
              <a:t>‹#›</a:t>
            </a:fld>
            <a:endParaRPr lang="en-US" altLang="zh-C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xfrm>
            <a:off x="6516688" y="6245225"/>
            <a:ext cx="2133600" cy="476250"/>
          </a:xfrm>
          <a:prstGeom prst="rect">
            <a:avLst/>
          </a:prstGeom>
          <a:ln/>
        </p:spPr>
        <p:txBody>
          <a:bodyPr/>
          <a:lstStyle>
            <a:lvl1pPr>
              <a:defRPr/>
            </a:lvl1pPr>
          </a:lstStyle>
          <a:p>
            <a:pPr>
              <a:defRPr/>
            </a:pPr>
            <a:r>
              <a:rPr lang="zh-CN" altLang="en-US"/>
              <a:t>2008/11/21</a:t>
            </a:r>
            <a:endParaRPr lang="en-US" altLang="zh-CN"/>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xfrm>
            <a:off x="8664205" y="6550223"/>
            <a:ext cx="504056" cy="307777"/>
          </a:xfrm>
          <a:prstGeom prst="rect">
            <a:avLst/>
          </a:prstGeom>
          <a:ln/>
        </p:spPr>
        <p:txBody>
          <a:bodyPr/>
          <a:lstStyle>
            <a:lvl1pPr>
              <a:defRPr/>
            </a:lvl1pPr>
          </a:lstStyle>
          <a:p>
            <a:pPr>
              <a:defRPr/>
            </a:pPr>
            <a:fld id="{C99AC4BD-556B-4AD7-A4AB-55D629C90939}" type="slidenum">
              <a:rPr lang="en-US" altLang="zh-CN"/>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xfrm>
            <a:off x="6516688" y="6245225"/>
            <a:ext cx="2133600" cy="476250"/>
          </a:xfrm>
          <a:prstGeom prst="rect">
            <a:avLst/>
          </a:prstGeom>
          <a:ln/>
        </p:spPr>
        <p:txBody>
          <a:bodyPr/>
          <a:lstStyle>
            <a:lvl1pPr>
              <a:defRPr/>
            </a:lvl1pPr>
          </a:lstStyle>
          <a:p>
            <a:pPr>
              <a:defRPr/>
            </a:pPr>
            <a:r>
              <a:rPr lang="zh-CN" altLang="en-US"/>
              <a:t>2008/11/21</a:t>
            </a:r>
            <a:endParaRPr lang="en-US" altLang="zh-CN"/>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xfrm>
            <a:off x="8664205" y="6550223"/>
            <a:ext cx="504056" cy="307777"/>
          </a:xfrm>
          <a:prstGeom prst="rect">
            <a:avLst/>
          </a:prstGeom>
          <a:ln/>
        </p:spPr>
        <p:txBody>
          <a:bodyPr/>
          <a:lstStyle>
            <a:lvl1pPr>
              <a:defRPr/>
            </a:lvl1pPr>
          </a:lstStyle>
          <a:p>
            <a:pPr>
              <a:defRPr/>
            </a:pPr>
            <a:fld id="{6C3FB220-DFB3-42E5-B41E-54D2F0F059E0}" type="slidenum">
              <a:rPr lang="en-US" altLang="zh-CN"/>
              <a:pPr>
                <a:defRPr/>
              </a:pPr>
              <a:t>‹#›</a:t>
            </a:fld>
            <a:endParaRPr lang="en-US" altLang="zh-CN"/>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标题，文本与两项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4648200" y="1600200"/>
            <a:ext cx="4038600" cy="2185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4648200" y="3938588"/>
            <a:ext cx="4038600" cy="21875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Rectangle 4"/>
          <p:cNvSpPr>
            <a:spLocks noGrp="1" noChangeArrowheads="1"/>
          </p:cNvSpPr>
          <p:nvPr>
            <p:ph type="dt" sz="half" idx="10"/>
          </p:nvPr>
        </p:nvSpPr>
        <p:spPr>
          <a:xfrm>
            <a:off x="6516688" y="6245225"/>
            <a:ext cx="2133600" cy="476250"/>
          </a:xfrm>
          <a:prstGeom prst="rect">
            <a:avLst/>
          </a:prstGeom>
          <a:ln/>
        </p:spPr>
        <p:txBody>
          <a:bodyPr/>
          <a:lstStyle>
            <a:lvl1pPr>
              <a:defRPr/>
            </a:lvl1pPr>
          </a:lstStyle>
          <a:p>
            <a:pPr>
              <a:defRPr/>
            </a:pPr>
            <a:r>
              <a:rPr lang="zh-CN" altLang="en-US"/>
              <a:t>2008/11/21</a:t>
            </a:r>
            <a:endParaRPr lang="en-US" altLang="zh-CN"/>
          </a:p>
        </p:txBody>
      </p:sp>
      <p:sp>
        <p:nvSpPr>
          <p:cNvPr id="7"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zh-CN"/>
          </a:p>
        </p:txBody>
      </p:sp>
      <p:sp>
        <p:nvSpPr>
          <p:cNvPr id="8" name="Rectangle 6"/>
          <p:cNvSpPr>
            <a:spLocks noGrp="1" noChangeArrowheads="1"/>
          </p:cNvSpPr>
          <p:nvPr>
            <p:ph type="sldNum" sz="quarter" idx="12"/>
          </p:nvPr>
        </p:nvSpPr>
        <p:spPr>
          <a:xfrm>
            <a:off x="8664205" y="6550223"/>
            <a:ext cx="504056" cy="307777"/>
          </a:xfrm>
          <a:prstGeom prst="rect">
            <a:avLst/>
          </a:prstGeom>
          <a:ln/>
        </p:spPr>
        <p:txBody>
          <a:bodyPr/>
          <a:lstStyle>
            <a:lvl1pPr>
              <a:defRPr/>
            </a:lvl1pPr>
          </a:lstStyle>
          <a:p>
            <a:pPr>
              <a:defRPr/>
            </a:pPr>
            <a:fld id="{C085CE75-6E54-475E-BF84-8A508FC3623C}" type="slidenum">
              <a:rPr lang="en-US" altLang="zh-CN"/>
              <a:pPr>
                <a:defRPr/>
              </a:pPr>
              <a:t>‹#›</a:t>
            </a:fld>
            <a:endParaRPr lang="en-US" altLang="zh-CN"/>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859728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val="1669161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1D285A3-B0E8-428A-987C-26CF471DCA73}" type="datetimeFigureOut">
              <a:rPr lang="zh-CN" altLang="en-US" smtClean="0"/>
              <a:t>2015/6/30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F4822A2-53C1-49D4-8460-C66E08C35917}" type="slidenum">
              <a:rPr lang="zh-CN" altLang="en-US" smtClean="0"/>
              <a:t>‹#›</a:t>
            </a:fld>
            <a:endParaRPr lang="zh-CN" altLang="en-US"/>
          </a:p>
        </p:txBody>
      </p:sp>
    </p:spTree>
    <p:extLst>
      <p:ext uri="{BB962C8B-B14F-4D97-AF65-F5344CB8AC3E}">
        <p14:creationId xmlns:p14="http://schemas.microsoft.com/office/powerpoint/2010/main" val="29892473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1D285A3-B0E8-428A-987C-26CF471DCA73}" type="datetimeFigureOut">
              <a:rPr lang="zh-CN" altLang="en-US" smtClean="0"/>
              <a:t>2015/6/30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F4822A2-53C1-49D4-8460-C66E08C35917}" type="slidenum">
              <a:rPr lang="zh-CN" altLang="en-US" smtClean="0"/>
              <a:t>‹#›</a:t>
            </a:fld>
            <a:endParaRPr lang="zh-CN" altLang="en-US"/>
          </a:p>
        </p:txBody>
      </p:sp>
    </p:spTree>
    <p:extLst>
      <p:ext uri="{BB962C8B-B14F-4D97-AF65-F5344CB8AC3E}">
        <p14:creationId xmlns:p14="http://schemas.microsoft.com/office/powerpoint/2010/main" val="22700995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1D285A3-B0E8-428A-987C-26CF471DCA73}" type="datetimeFigureOut">
              <a:rPr lang="zh-CN" altLang="en-US" smtClean="0"/>
              <a:t>2015/6/30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F4822A2-53C1-49D4-8460-C66E08C35917}" type="slidenum">
              <a:rPr lang="zh-CN" altLang="en-US" smtClean="0"/>
              <a:t>‹#›</a:t>
            </a:fld>
            <a:endParaRPr lang="zh-CN" altLang="en-US"/>
          </a:p>
        </p:txBody>
      </p:sp>
    </p:spTree>
    <p:extLst>
      <p:ext uri="{BB962C8B-B14F-4D97-AF65-F5344CB8AC3E}">
        <p14:creationId xmlns:p14="http://schemas.microsoft.com/office/powerpoint/2010/main" val="16184394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1D285A3-B0E8-428A-987C-26CF471DCA73}" type="datetimeFigureOut">
              <a:rPr lang="zh-CN" altLang="en-US" smtClean="0"/>
              <a:t>2015/6/30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F4822A2-53C1-49D4-8460-C66E08C35917}" type="slidenum">
              <a:rPr lang="zh-CN" altLang="en-US" smtClean="0"/>
              <a:t>‹#›</a:t>
            </a:fld>
            <a:endParaRPr lang="zh-CN" altLang="en-US"/>
          </a:p>
        </p:txBody>
      </p:sp>
    </p:spTree>
    <p:extLst>
      <p:ext uri="{BB962C8B-B14F-4D97-AF65-F5344CB8AC3E}">
        <p14:creationId xmlns:p14="http://schemas.microsoft.com/office/powerpoint/2010/main" val="3953059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lvl1pPr>
              <a:buClr>
                <a:schemeClr val="accent2"/>
              </a:buClr>
              <a:defRPr/>
            </a:lvl1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Rectangle 4"/>
          <p:cNvSpPr>
            <a:spLocks noGrp="1" noChangeArrowheads="1"/>
          </p:cNvSpPr>
          <p:nvPr>
            <p:ph type="dt" sz="half" idx="10"/>
          </p:nvPr>
        </p:nvSpPr>
        <p:spPr>
          <a:xfrm>
            <a:off x="6516688" y="6245225"/>
            <a:ext cx="2133600" cy="476250"/>
          </a:xfrm>
          <a:prstGeom prst="rect">
            <a:avLst/>
          </a:prstGeom>
          <a:ln/>
        </p:spPr>
        <p:txBody>
          <a:bodyPr/>
          <a:lstStyle>
            <a:lvl1pPr>
              <a:defRPr/>
            </a:lvl1pPr>
          </a:lstStyle>
          <a:p>
            <a:pPr>
              <a:defRPr/>
            </a:pPr>
            <a:r>
              <a:rPr lang="zh-CN" altLang="en-US"/>
              <a:t>2008/11/21</a:t>
            </a:r>
            <a:endParaRPr lang="en-US" altLang="zh-CN"/>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xfrm>
            <a:off x="8664205" y="6550223"/>
            <a:ext cx="504056" cy="307777"/>
          </a:xfrm>
          <a:prstGeom prst="rect">
            <a:avLst/>
          </a:prstGeom>
          <a:ln/>
        </p:spPr>
        <p:txBody>
          <a:bodyPr/>
          <a:lstStyle>
            <a:lvl1pPr>
              <a:defRPr/>
            </a:lvl1pPr>
          </a:lstStyle>
          <a:p>
            <a:pPr>
              <a:defRPr/>
            </a:pPr>
            <a:fld id="{CA3C7380-A19B-43AF-9E2E-C18DBCF89573}" type="slidenum">
              <a:rPr lang="en-US" altLang="zh-CN"/>
              <a:pPr>
                <a:defRPr/>
              </a:pPr>
              <a:t>‹#›</a:t>
            </a:fld>
            <a:endParaRPr lang="en-US" altLang="zh-CN"/>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1D285A3-B0E8-428A-987C-26CF471DCA73}" type="datetimeFigureOut">
              <a:rPr lang="zh-CN" altLang="en-US" smtClean="0"/>
              <a:t>2015/6/30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6F4822A2-53C1-49D4-8460-C66E08C35917}" type="slidenum">
              <a:rPr lang="zh-CN" altLang="en-US" smtClean="0"/>
              <a:t>‹#›</a:t>
            </a:fld>
            <a:endParaRPr lang="zh-CN" altLang="en-US"/>
          </a:p>
        </p:txBody>
      </p:sp>
    </p:spTree>
    <p:extLst>
      <p:ext uri="{BB962C8B-B14F-4D97-AF65-F5344CB8AC3E}">
        <p14:creationId xmlns:p14="http://schemas.microsoft.com/office/powerpoint/2010/main" val="6805635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1D285A3-B0E8-428A-987C-26CF471DCA73}" type="datetimeFigureOut">
              <a:rPr lang="zh-CN" altLang="en-US" smtClean="0"/>
              <a:t>2015/6/30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F4822A2-53C1-49D4-8460-C66E08C35917}" type="slidenum">
              <a:rPr lang="zh-CN" altLang="en-US" smtClean="0"/>
              <a:t>‹#›</a:t>
            </a:fld>
            <a:endParaRPr lang="zh-CN" altLang="en-US"/>
          </a:p>
        </p:txBody>
      </p:sp>
    </p:spTree>
    <p:extLst>
      <p:ext uri="{BB962C8B-B14F-4D97-AF65-F5344CB8AC3E}">
        <p14:creationId xmlns:p14="http://schemas.microsoft.com/office/powerpoint/2010/main" val="6852580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1D285A3-B0E8-428A-987C-26CF471DCA73}" type="datetimeFigureOut">
              <a:rPr lang="zh-CN" altLang="en-US" smtClean="0"/>
              <a:t>2015/6/30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6F4822A2-53C1-49D4-8460-C66E08C35917}" type="slidenum">
              <a:rPr lang="zh-CN" altLang="en-US" smtClean="0"/>
              <a:t>‹#›</a:t>
            </a:fld>
            <a:endParaRPr lang="zh-CN" altLang="en-US"/>
          </a:p>
        </p:txBody>
      </p:sp>
    </p:spTree>
    <p:extLst>
      <p:ext uri="{BB962C8B-B14F-4D97-AF65-F5344CB8AC3E}">
        <p14:creationId xmlns:p14="http://schemas.microsoft.com/office/powerpoint/2010/main" val="20352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1D285A3-B0E8-428A-987C-26CF471DCA73}" type="datetimeFigureOut">
              <a:rPr lang="zh-CN" altLang="en-US" smtClean="0"/>
              <a:t>2015/6/30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F4822A2-53C1-49D4-8460-C66E08C35917}" type="slidenum">
              <a:rPr lang="zh-CN" altLang="en-US" smtClean="0"/>
              <a:t>‹#›</a:t>
            </a:fld>
            <a:endParaRPr lang="zh-CN" altLang="en-US"/>
          </a:p>
        </p:txBody>
      </p:sp>
    </p:spTree>
    <p:extLst>
      <p:ext uri="{BB962C8B-B14F-4D97-AF65-F5344CB8AC3E}">
        <p14:creationId xmlns:p14="http://schemas.microsoft.com/office/powerpoint/2010/main" val="10313274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1D285A3-B0E8-428A-987C-26CF471DCA73}" type="datetimeFigureOut">
              <a:rPr lang="zh-CN" altLang="en-US" smtClean="0"/>
              <a:t>2015/6/30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6F4822A2-53C1-49D4-8460-C66E08C35917}" type="slidenum">
              <a:rPr lang="zh-CN" altLang="en-US" smtClean="0"/>
              <a:t>‹#›</a:t>
            </a:fld>
            <a:endParaRPr lang="zh-CN" altLang="en-US"/>
          </a:p>
        </p:txBody>
      </p:sp>
    </p:spTree>
    <p:extLst>
      <p:ext uri="{BB962C8B-B14F-4D97-AF65-F5344CB8AC3E}">
        <p14:creationId xmlns:p14="http://schemas.microsoft.com/office/powerpoint/2010/main" val="2136347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1D285A3-B0E8-428A-987C-26CF471DCA73}" type="datetimeFigureOut">
              <a:rPr lang="zh-CN" altLang="en-US" smtClean="0"/>
              <a:t>2015/6/30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F4822A2-53C1-49D4-8460-C66E08C35917}" type="slidenum">
              <a:rPr lang="zh-CN" altLang="en-US" smtClean="0"/>
              <a:t>‹#›</a:t>
            </a:fld>
            <a:endParaRPr lang="zh-CN" altLang="en-US"/>
          </a:p>
        </p:txBody>
      </p:sp>
    </p:spTree>
    <p:extLst>
      <p:ext uri="{BB962C8B-B14F-4D97-AF65-F5344CB8AC3E}">
        <p14:creationId xmlns:p14="http://schemas.microsoft.com/office/powerpoint/2010/main" val="3957293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1D285A3-B0E8-428A-987C-26CF471DCA73}" type="datetimeFigureOut">
              <a:rPr lang="zh-CN" altLang="en-US" smtClean="0"/>
              <a:t>2015/6/30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F4822A2-53C1-49D4-8460-C66E08C35917}" type="slidenum">
              <a:rPr lang="zh-CN" altLang="en-US" smtClean="0"/>
              <a:t>‹#›</a:t>
            </a:fld>
            <a:endParaRPr lang="zh-CN" altLang="en-US"/>
          </a:p>
        </p:txBody>
      </p:sp>
    </p:spTree>
    <p:extLst>
      <p:ext uri="{BB962C8B-B14F-4D97-AF65-F5344CB8AC3E}">
        <p14:creationId xmlns:p14="http://schemas.microsoft.com/office/powerpoint/2010/main" val="37657079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1D285A3-B0E8-428A-987C-26CF471DCA73}" type="datetimeFigureOut">
              <a:rPr lang="zh-CN" altLang="en-US" smtClean="0"/>
              <a:t>2015/6/30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6F4822A2-53C1-49D4-8460-C66E08C35917}" type="slidenum">
              <a:rPr lang="zh-CN" altLang="en-US" smtClean="0"/>
              <a:t>‹#›</a:t>
            </a:fld>
            <a:endParaRPr lang="zh-CN" altLang="en-US"/>
          </a:p>
        </p:txBody>
      </p:sp>
    </p:spTree>
    <p:extLst>
      <p:ext uri="{BB962C8B-B14F-4D97-AF65-F5344CB8AC3E}">
        <p14:creationId xmlns:p14="http://schemas.microsoft.com/office/powerpoint/2010/main" val="22288894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xfrm>
            <a:off x="6516688" y="6245225"/>
            <a:ext cx="2133600" cy="476250"/>
          </a:xfrm>
          <a:prstGeom prst="rect">
            <a:avLst/>
          </a:prstGeom>
          <a:ln/>
        </p:spPr>
        <p:txBody>
          <a:bodyPr/>
          <a:lstStyle>
            <a:lvl1pPr>
              <a:defRPr/>
            </a:lvl1pPr>
          </a:lstStyle>
          <a:p>
            <a:pPr>
              <a:defRPr/>
            </a:pPr>
            <a:r>
              <a:rPr lang="zh-CN" altLang="en-US"/>
              <a:t>2008/11/21</a:t>
            </a:r>
            <a:endParaRPr lang="en-US" altLang="zh-CN"/>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xfrm>
            <a:off x="8664205" y="6550223"/>
            <a:ext cx="504056" cy="307777"/>
          </a:xfrm>
          <a:prstGeom prst="rect">
            <a:avLst/>
          </a:prstGeom>
          <a:ln/>
        </p:spPr>
        <p:txBody>
          <a:bodyPr/>
          <a:lstStyle>
            <a:lvl1pPr>
              <a:defRPr/>
            </a:lvl1pPr>
          </a:lstStyle>
          <a:p>
            <a:pPr>
              <a:defRPr/>
            </a:pPr>
            <a:fld id="{15B843A4-4123-4341-9830-2704BA3D7546}"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xfrm>
            <a:off x="6516688" y="6245225"/>
            <a:ext cx="2133600" cy="476250"/>
          </a:xfrm>
          <a:prstGeom prst="rect">
            <a:avLst/>
          </a:prstGeom>
          <a:ln/>
        </p:spPr>
        <p:txBody>
          <a:bodyPr/>
          <a:lstStyle>
            <a:lvl1pPr>
              <a:defRPr/>
            </a:lvl1pPr>
          </a:lstStyle>
          <a:p>
            <a:pPr>
              <a:defRPr/>
            </a:pPr>
            <a:r>
              <a:rPr lang="zh-CN" altLang="en-US"/>
              <a:t>2008/11/21</a:t>
            </a:r>
            <a:endParaRPr lang="en-US" altLang="zh-CN"/>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xfrm>
            <a:off x="8664205" y="6550223"/>
            <a:ext cx="504056" cy="307777"/>
          </a:xfrm>
          <a:prstGeom prst="rect">
            <a:avLst/>
          </a:prstGeom>
          <a:ln/>
        </p:spPr>
        <p:txBody>
          <a:bodyPr/>
          <a:lstStyle>
            <a:lvl1pPr>
              <a:defRPr/>
            </a:lvl1pPr>
          </a:lstStyle>
          <a:p>
            <a:pPr>
              <a:defRPr/>
            </a:pPr>
            <a:fld id="{59CA2626-4D30-40C3-8805-FE9E75172183}"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xfrm>
            <a:off x="6516688" y="6245225"/>
            <a:ext cx="2133600" cy="476250"/>
          </a:xfrm>
          <a:prstGeom prst="rect">
            <a:avLst/>
          </a:prstGeom>
          <a:ln/>
        </p:spPr>
        <p:txBody>
          <a:bodyPr/>
          <a:lstStyle>
            <a:lvl1pPr>
              <a:defRPr/>
            </a:lvl1pPr>
          </a:lstStyle>
          <a:p>
            <a:pPr>
              <a:defRPr/>
            </a:pPr>
            <a:r>
              <a:rPr lang="zh-CN" altLang="en-US"/>
              <a:t>2008/11/21</a:t>
            </a:r>
            <a:endParaRPr lang="en-US" altLang="zh-CN"/>
          </a:p>
        </p:txBody>
      </p:sp>
      <p:sp>
        <p:nvSpPr>
          <p:cNvPr id="8"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xfrm>
            <a:off x="8664205" y="6550223"/>
            <a:ext cx="504056" cy="307777"/>
          </a:xfrm>
          <a:prstGeom prst="rect">
            <a:avLst/>
          </a:prstGeom>
          <a:ln/>
        </p:spPr>
        <p:txBody>
          <a:bodyPr/>
          <a:lstStyle>
            <a:lvl1pPr>
              <a:defRPr/>
            </a:lvl1pPr>
          </a:lstStyle>
          <a:p>
            <a:pPr>
              <a:defRPr/>
            </a:pPr>
            <a:fld id="{0C261AAF-4A8B-4E2D-9A6B-1F25F2C00250}"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xfrm>
            <a:off x="6516688" y="6245225"/>
            <a:ext cx="2133600" cy="476250"/>
          </a:xfrm>
          <a:prstGeom prst="rect">
            <a:avLst/>
          </a:prstGeom>
          <a:ln/>
        </p:spPr>
        <p:txBody>
          <a:bodyPr/>
          <a:lstStyle>
            <a:lvl1pPr>
              <a:defRPr/>
            </a:lvl1pPr>
          </a:lstStyle>
          <a:p>
            <a:pPr>
              <a:defRPr/>
            </a:pPr>
            <a:r>
              <a:rPr lang="zh-CN" altLang="en-US"/>
              <a:t>2008/11/21</a:t>
            </a:r>
            <a:endParaRPr lang="en-US" altLang="zh-CN"/>
          </a:p>
        </p:txBody>
      </p:sp>
      <p:sp>
        <p:nvSpPr>
          <p:cNvPr id="4"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xfrm>
            <a:off x="8664205" y="6550223"/>
            <a:ext cx="504056" cy="307777"/>
          </a:xfrm>
          <a:prstGeom prst="rect">
            <a:avLst/>
          </a:prstGeom>
          <a:ln/>
        </p:spPr>
        <p:txBody>
          <a:bodyPr/>
          <a:lstStyle>
            <a:lvl1pPr>
              <a:defRPr/>
            </a:lvl1pPr>
          </a:lstStyle>
          <a:p>
            <a:pPr>
              <a:defRPr/>
            </a:pPr>
            <a:fld id="{D34E3E60-D5E1-46E1-83AC-BF4A75B4D642}"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516688" y="6245225"/>
            <a:ext cx="2133600" cy="476250"/>
          </a:xfrm>
          <a:prstGeom prst="rect">
            <a:avLst/>
          </a:prstGeom>
          <a:ln/>
        </p:spPr>
        <p:txBody>
          <a:bodyPr/>
          <a:lstStyle>
            <a:lvl1pPr>
              <a:defRPr/>
            </a:lvl1pPr>
          </a:lstStyle>
          <a:p>
            <a:pPr>
              <a:defRPr/>
            </a:pPr>
            <a:r>
              <a:rPr lang="zh-CN" altLang="en-US"/>
              <a:t>2008/11/21</a:t>
            </a:r>
            <a:endParaRPr lang="en-US" altLang="zh-CN"/>
          </a:p>
        </p:txBody>
      </p:sp>
      <p:sp>
        <p:nvSpPr>
          <p:cNvPr id="3"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xfrm>
            <a:off x="8664205" y="6550223"/>
            <a:ext cx="504056" cy="307777"/>
          </a:xfrm>
          <a:prstGeom prst="rect">
            <a:avLst/>
          </a:prstGeom>
          <a:ln/>
        </p:spPr>
        <p:txBody>
          <a:bodyPr/>
          <a:lstStyle>
            <a:lvl1pPr>
              <a:defRPr/>
            </a:lvl1pPr>
          </a:lstStyle>
          <a:p>
            <a:pPr>
              <a:defRPr/>
            </a:pPr>
            <a:fld id="{9CAD6CD7-3312-45BA-9667-04D1C11026E4}"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xfrm>
            <a:off x="6516688" y="6245225"/>
            <a:ext cx="2133600" cy="476250"/>
          </a:xfrm>
          <a:prstGeom prst="rect">
            <a:avLst/>
          </a:prstGeom>
          <a:ln/>
        </p:spPr>
        <p:txBody>
          <a:bodyPr/>
          <a:lstStyle>
            <a:lvl1pPr>
              <a:defRPr/>
            </a:lvl1pPr>
          </a:lstStyle>
          <a:p>
            <a:pPr>
              <a:defRPr/>
            </a:pPr>
            <a:r>
              <a:rPr lang="zh-CN" altLang="en-US"/>
              <a:t>2008/11/21</a:t>
            </a:r>
            <a:endParaRPr lang="en-US" altLang="zh-CN"/>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xfrm>
            <a:off x="8664205" y="6550223"/>
            <a:ext cx="504056" cy="307777"/>
          </a:xfrm>
          <a:prstGeom prst="rect">
            <a:avLst/>
          </a:prstGeom>
          <a:ln/>
        </p:spPr>
        <p:txBody>
          <a:bodyPr/>
          <a:lstStyle>
            <a:lvl1pPr>
              <a:defRPr/>
            </a:lvl1pPr>
          </a:lstStyle>
          <a:p>
            <a:pPr>
              <a:defRPr/>
            </a:pPr>
            <a:fld id="{89A33558-5C5D-460E-AE9A-76F39248DD96}" type="slidenum">
              <a:rPr lang="en-US" altLang="zh-CN"/>
              <a:pPr>
                <a:defRPr/>
              </a:pPr>
              <a:t>‹#›</a:t>
            </a:fld>
            <a:endParaRPr lang="en-US" altLang="zh-C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xfrm>
            <a:off x="6516688" y="6245225"/>
            <a:ext cx="2133600" cy="476250"/>
          </a:xfrm>
          <a:prstGeom prst="rect">
            <a:avLst/>
          </a:prstGeom>
          <a:ln/>
        </p:spPr>
        <p:txBody>
          <a:bodyPr/>
          <a:lstStyle>
            <a:lvl1pPr>
              <a:defRPr/>
            </a:lvl1pPr>
          </a:lstStyle>
          <a:p>
            <a:pPr>
              <a:defRPr/>
            </a:pPr>
            <a:r>
              <a:rPr lang="zh-CN" altLang="en-US"/>
              <a:t>2008/11/21</a:t>
            </a:r>
            <a:endParaRPr lang="en-US" altLang="zh-CN"/>
          </a:p>
        </p:txBody>
      </p:sp>
      <p:sp>
        <p:nvSpPr>
          <p:cNvPr id="6"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xfrm>
            <a:off x="8664205" y="6550223"/>
            <a:ext cx="504056" cy="307777"/>
          </a:xfrm>
          <a:prstGeom prst="rect">
            <a:avLst/>
          </a:prstGeom>
          <a:ln/>
        </p:spPr>
        <p:txBody>
          <a:bodyPr/>
          <a:lstStyle>
            <a:lvl1pPr>
              <a:defRPr/>
            </a:lvl1pPr>
          </a:lstStyle>
          <a:p>
            <a:pPr>
              <a:defRPr/>
            </a:pPr>
            <a:fld id="{C819F84F-8B70-4F53-A67E-615BE736E329}" type="slidenum">
              <a:rPr lang="en-US" altLang="zh-CN"/>
              <a:pPr>
                <a:defRPr/>
              </a:pPr>
              <a:t>‹#›</a:t>
            </a:fld>
            <a:endParaRPr lang="en-US" altLang="zh-CN"/>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2.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0" y="-1"/>
            <a:ext cx="9180512" cy="68689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1026" name="Rectangle 2"/>
          <p:cNvSpPr>
            <a:spLocks noGrp="1" noChangeArrowheads="1"/>
          </p:cNvSpPr>
          <p:nvPr>
            <p:ph type="title"/>
          </p:nvPr>
        </p:nvSpPr>
        <p:spPr bwMode="auto">
          <a:xfrm>
            <a:off x="-44362" y="116632"/>
            <a:ext cx="873116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dirty="0" smtClean="0"/>
              <a:t>  单击此处编辑母版标题样式</a:t>
            </a:r>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 id="2147483650" r:id="rId13"/>
    <p:sldLayoutId id="2147483676" r:id="rId14"/>
    <p:sldLayoutId id="2147483677" r:id="rId15"/>
  </p:sldLayoutIdLst>
  <p:timing>
    <p:tnLst>
      <p:par>
        <p:cTn id="1" dur="indefinite" restart="never" nodeType="tmRoot"/>
      </p:par>
    </p:tnLst>
  </p:timing>
  <p:hf hdr="0" ftr="0" dt="0"/>
  <p:txStyles>
    <p:titleStyle>
      <a:lvl1pPr marL="0" indent="0" algn="l" rtl="0" eaLnBrk="0" fontAlgn="base" hangingPunct="0">
        <a:spcBef>
          <a:spcPct val="0"/>
        </a:spcBef>
        <a:spcAft>
          <a:spcPct val="0"/>
        </a:spcAft>
        <a:buClr>
          <a:srgbClr val="FF33CC"/>
        </a:buClr>
        <a:buFont typeface="Wingdings" pitchFamily="2" charset="2"/>
        <a:buNone/>
        <a:defRPr sz="4400" b="1">
          <a:solidFill>
            <a:schemeClr val="bg1"/>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0" fontAlgn="base" hangingPunct="0">
        <a:spcBef>
          <a:spcPct val="20000"/>
        </a:spcBef>
        <a:spcAft>
          <a:spcPct val="0"/>
        </a:spcAft>
        <a:buClr>
          <a:schemeClr val="accent2"/>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lumMod val="75000"/>
          </a:schemeClr>
        </a:buClr>
        <a:buFont typeface="Wingdings" pitchFamily="2" charset="2"/>
        <a:buChar char="ü"/>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285A3-B0E8-428A-987C-26CF471DCA73}" type="datetimeFigureOut">
              <a:rPr lang="zh-CN" altLang="en-US" smtClean="0"/>
              <a:t>2015/6/30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822A2-53C1-49D4-8460-C66E08C35917}" type="slidenum">
              <a:rPr lang="zh-CN" altLang="en-US" smtClean="0"/>
              <a:t>‹#›</a:t>
            </a:fld>
            <a:endParaRPr lang="zh-CN" altLang="en-US"/>
          </a:p>
        </p:txBody>
      </p:sp>
    </p:spTree>
    <p:extLst>
      <p:ext uri="{BB962C8B-B14F-4D97-AF65-F5344CB8AC3E}">
        <p14:creationId xmlns:p14="http://schemas.microsoft.com/office/powerpoint/2010/main" val="797846577"/>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wmf"/></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20.emf"/><Relationship Id="rId4" Type="http://schemas.openxmlformats.org/officeDocument/2006/relationships/image" Target="../media/image19.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1"/>
          <p:cNvSpPr>
            <a:spLocks noGrp="1"/>
          </p:cNvSpPr>
          <p:nvPr>
            <p:ph type="subTitle" idx="1"/>
          </p:nvPr>
        </p:nvSpPr>
        <p:spPr/>
        <p:txBody>
          <a:bodyPr/>
          <a:lstStyle/>
          <a:p>
            <a:r>
              <a:rPr lang="zh-CN" altLang="en-US" dirty="0" smtClean="0"/>
              <a:t>   </a:t>
            </a:r>
            <a:endParaRPr lang="en-US" altLang="zh-CN" dirty="0" smtClean="0"/>
          </a:p>
          <a:p>
            <a:endParaRPr lang="en-US" altLang="zh-CN" dirty="0"/>
          </a:p>
          <a:p>
            <a:r>
              <a:rPr lang="en-US" altLang="zh-CN" dirty="0" smtClean="0"/>
              <a:t>                                            </a:t>
            </a:r>
            <a:r>
              <a:rPr lang="zh-CN" altLang="en-US" dirty="0" smtClean="0"/>
              <a:t>刘雪飞</a:t>
            </a:r>
            <a:r>
              <a:rPr lang="en-US" altLang="zh-CN" dirty="0" smtClean="0"/>
              <a:t>          </a:t>
            </a:r>
          </a:p>
        </p:txBody>
      </p:sp>
      <p:sp>
        <p:nvSpPr>
          <p:cNvPr id="3" name="TextBox 2"/>
          <p:cNvSpPr txBox="1"/>
          <p:nvPr/>
        </p:nvSpPr>
        <p:spPr>
          <a:xfrm>
            <a:off x="1187624" y="1556792"/>
            <a:ext cx="6696744" cy="1323439"/>
          </a:xfrm>
          <a:prstGeom prst="rect">
            <a:avLst/>
          </a:prstGeom>
          <a:noFill/>
        </p:spPr>
        <p:txBody>
          <a:bodyPr wrap="square" rtlCol="0">
            <a:spAutoFit/>
          </a:bodyPr>
          <a:lstStyle/>
          <a:p>
            <a:pPr algn="ctr"/>
            <a:endParaRPr lang="en-US" altLang="zh-CN" sz="4000" b="1" dirty="0" smtClean="0"/>
          </a:p>
          <a:p>
            <a:pPr algn="ctr"/>
            <a:r>
              <a:rPr lang="zh-CN" altLang="en-US" sz="4000" b="1" dirty="0" smtClean="0"/>
              <a:t>集成网络概述</a:t>
            </a:r>
            <a:endParaRPr lang="zh-CN" altLang="en-US" sz="4000" b="1" dirty="0"/>
          </a:p>
        </p:txBody>
      </p:sp>
    </p:spTree>
    <p:extLst>
      <p:ext uri="{BB962C8B-B14F-4D97-AF65-F5344CB8AC3E}">
        <p14:creationId xmlns:p14="http://schemas.microsoft.com/office/powerpoint/2010/main" val="7024224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pPr>
              <a:defRPr/>
            </a:pPr>
            <a:fld id="{CA3C7380-A19B-43AF-9E2E-C18DBCF89573}" type="slidenum">
              <a:rPr lang="en-US" altLang="zh-CN" smtClean="0"/>
              <a:pPr>
                <a:defRPr/>
              </a:pPr>
              <a:t>10</a:t>
            </a:fld>
            <a:endParaRPr lang="en-US" altLang="zh-CN"/>
          </a:p>
        </p:txBody>
      </p:sp>
      <p:pic>
        <p:nvPicPr>
          <p:cNvPr id="4"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781363"/>
            <a:ext cx="4540483" cy="38038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矩形 5"/>
          <p:cNvSpPr/>
          <p:nvPr/>
        </p:nvSpPr>
        <p:spPr>
          <a:xfrm>
            <a:off x="5364088" y="1628800"/>
            <a:ext cx="3635896" cy="4524315"/>
          </a:xfrm>
          <a:prstGeom prst="rect">
            <a:avLst/>
          </a:prstGeom>
        </p:spPr>
        <p:txBody>
          <a:bodyPr wrap="square">
            <a:spAutoFit/>
          </a:bodyPr>
          <a:lstStyle/>
          <a:p>
            <a:pPr>
              <a:buFont typeface="Wingdings" pitchFamily="2" charset="2"/>
              <a:buChar char="l"/>
            </a:pPr>
            <a:r>
              <a:rPr lang="zh-CN" altLang="en-US" sz="2400" b="1" dirty="0"/>
              <a:t>给定一弱学习算法和样本集((x,y,),(x</a:t>
            </a:r>
            <a:r>
              <a:rPr lang="zh-CN" altLang="en-US" sz="2400" b="1" baseline="-25000" dirty="0"/>
              <a:t>1</a:t>
            </a:r>
            <a:r>
              <a:rPr lang="zh-CN" altLang="en-US" sz="2400" b="1" dirty="0"/>
              <a:t>,y</a:t>
            </a:r>
            <a:r>
              <a:rPr lang="zh-CN" altLang="en-US" sz="2400" b="1" baseline="-25000" dirty="0"/>
              <a:t>1</a:t>
            </a:r>
            <a:r>
              <a:rPr lang="zh-CN" altLang="en-US" sz="2400" b="1" dirty="0"/>
              <a:t>),…,(x</a:t>
            </a:r>
            <a:r>
              <a:rPr lang="zh-CN" altLang="en-US" sz="2400" b="1" baseline="-25000" dirty="0"/>
              <a:t>k</a:t>
            </a:r>
            <a:r>
              <a:rPr lang="zh-CN" altLang="en-US" sz="2400" b="1" dirty="0"/>
              <a:t>,y</a:t>
            </a:r>
            <a:r>
              <a:rPr lang="zh-CN" altLang="en-US" sz="2400" b="1" baseline="-25000" dirty="0"/>
              <a:t>k</a:t>
            </a:r>
            <a:r>
              <a:rPr lang="zh-CN" altLang="en-US" sz="2400" b="1" dirty="0"/>
              <a:t>))，即将数据分为k个子集。</a:t>
            </a:r>
          </a:p>
          <a:p>
            <a:pPr>
              <a:buFont typeface="Wingdings" pitchFamily="2" charset="2"/>
              <a:buChar char="l"/>
            </a:pPr>
            <a:r>
              <a:rPr lang="zh-CN" altLang="en-US" sz="2400" b="1" dirty="0"/>
              <a:t>每次从训练集中取样m(m&lt;K)个训练例训练，训练后将取样放回。</a:t>
            </a:r>
          </a:p>
          <a:p>
            <a:pPr>
              <a:buFont typeface="Wingdings" pitchFamily="2" charset="2"/>
              <a:buChar char="l"/>
            </a:pPr>
            <a:r>
              <a:rPr lang="zh-CN" altLang="en-US" sz="2400" b="1" dirty="0"/>
              <a:t>得到预测函数序列h</a:t>
            </a:r>
            <a:r>
              <a:rPr lang="zh-CN" altLang="en-US" sz="2400" b="1" baseline="-25000" dirty="0"/>
              <a:t>1,</a:t>
            </a:r>
            <a:r>
              <a:rPr lang="zh-CN" altLang="en-US" sz="2400" b="1" dirty="0"/>
              <a:t>h</a:t>
            </a:r>
            <a:r>
              <a:rPr lang="zh-CN" altLang="en-US" sz="2400" b="1" baseline="-25000" dirty="0"/>
              <a:t>2,</a:t>
            </a:r>
            <a:r>
              <a:rPr lang="zh-CN" altLang="en-US" sz="2400" b="1" dirty="0"/>
              <a:t>......</a:t>
            </a:r>
            <a:r>
              <a:rPr lang="zh-CN" altLang="en-US" sz="2400" b="1" dirty="0" smtClean="0"/>
              <a:t>h</a:t>
            </a:r>
            <a:r>
              <a:rPr lang="en-US" altLang="zh-CN" sz="2400" b="1" baseline="-25000" dirty="0" smtClean="0"/>
              <a:t>n</a:t>
            </a:r>
            <a:r>
              <a:rPr lang="zh-CN" altLang="en-US" sz="2400" b="1" baseline="-25000" dirty="0" smtClean="0"/>
              <a:t>,</a:t>
            </a:r>
            <a:r>
              <a:rPr lang="zh-CN" altLang="en-US" sz="2400" b="1" dirty="0"/>
              <a:t>最终的预测函数H按照网络结果的集成方法来得到最后的预测结果。</a:t>
            </a:r>
          </a:p>
        </p:txBody>
      </p:sp>
      <p:sp>
        <p:nvSpPr>
          <p:cNvPr id="7" name="Rectangle 2"/>
          <p:cNvSpPr txBox="1">
            <a:spLocks noChangeArrowheads="1"/>
          </p:cNvSpPr>
          <p:nvPr/>
        </p:nvSpPr>
        <p:spPr>
          <a:xfrm>
            <a:off x="-44362" y="404664"/>
            <a:ext cx="8731162" cy="854968"/>
          </a:xfrm>
          <a:prstGeom prst="rect">
            <a:avLst/>
          </a:prstGeom>
        </p:spPr>
        <p:txBody>
          <a:bodyPr/>
          <a:lstStyle>
            <a:lvl1pPr marL="0" indent="0" algn="l" rtl="0" eaLnBrk="0" fontAlgn="base" hangingPunct="0">
              <a:spcBef>
                <a:spcPct val="0"/>
              </a:spcBef>
              <a:spcAft>
                <a:spcPct val="0"/>
              </a:spcAft>
              <a:buClr>
                <a:srgbClr val="FF33CC"/>
              </a:buClr>
              <a:buFont typeface="Wingdings" pitchFamily="2" charset="2"/>
              <a:buNone/>
              <a:defRPr sz="4400" b="1">
                <a:solidFill>
                  <a:schemeClr val="bg1"/>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a:lstStyle>
          <a:p>
            <a:r>
              <a:rPr lang="en-US" altLang="zh-CN" sz="3600" kern="0" dirty="0" smtClean="0"/>
              <a:t>Bagging</a:t>
            </a:r>
            <a:r>
              <a:rPr lang="zh-CN" altLang="en-US" sz="3600" kern="0" dirty="0" smtClean="0"/>
              <a:t>算法</a:t>
            </a:r>
            <a:endParaRPr lang="zh-CN" altLang="en-US" sz="3600" kern="0" dirty="0"/>
          </a:p>
        </p:txBody>
      </p:sp>
    </p:spTree>
    <p:extLst>
      <p:ext uri="{BB962C8B-B14F-4D97-AF65-F5344CB8AC3E}">
        <p14:creationId xmlns:p14="http://schemas.microsoft.com/office/powerpoint/2010/main" val="3157325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noChangeArrowheads="1"/>
          </p:cNvSpPr>
          <p:nvPr>
            <p:ph type="title" idx="4294967295"/>
          </p:nvPr>
        </p:nvSpPr>
        <p:spPr>
          <a:xfrm>
            <a:off x="107950" y="260350"/>
            <a:ext cx="8731250" cy="1143000"/>
          </a:xfrm>
          <a:ln/>
        </p:spPr>
        <p:txBody>
          <a:bodyPr/>
          <a:lstStyle/>
          <a:p>
            <a:r>
              <a:rPr lang="zh-CN" altLang="zh-CN"/>
              <a:t/>
            </a:r>
            <a:br>
              <a:rPr lang="zh-CN" altLang="zh-CN"/>
            </a:br>
            <a:endParaRPr lang="zh-CN" altLang="zh-CN">
              <a:latin typeface="黑体" pitchFamily="49" charset="-122"/>
              <a:ea typeface="黑体" pitchFamily="49" charset="-122"/>
              <a:sym typeface="黑体" pitchFamily="49" charset="-122"/>
            </a:endParaRPr>
          </a:p>
        </p:txBody>
      </p:sp>
      <p:sp>
        <p:nvSpPr>
          <p:cNvPr id="5123" name="内容占位符 2"/>
          <p:cNvSpPr>
            <a:spLocks noGrp="1" noChangeArrowheads="1"/>
          </p:cNvSpPr>
          <p:nvPr>
            <p:ph idx="1"/>
          </p:nvPr>
        </p:nvSpPr>
        <p:spPr>
          <a:xfrm>
            <a:off x="395288" y="1268413"/>
            <a:ext cx="8229600" cy="4525962"/>
          </a:xfrm>
          <a:ln/>
        </p:spPr>
        <p:txBody>
          <a:bodyPr/>
          <a:lstStyle/>
          <a:p>
            <a:pPr algn="l"/>
            <a:endParaRPr lang="zh-CN" altLang="zh-CN"/>
          </a:p>
          <a:p>
            <a:pPr algn="l">
              <a:buFont typeface="Wingdings" pitchFamily="2" charset="2"/>
              <a:buChar char="l"/>
            </a:pPr>
            <a:endParaRPr lang="zh-CN" altLang="zh-CN"/>
          </a:p>
        </p:txBody>
      </p:sp>
      <p:sp>
        <p:nvSpPr>
          <p:cNvPr id="5124" name="Text Box 4"/>
          <p:cNvSpPr txBox="1">
            <a:spLocks noChangeArrowheads="1"/>
          </p:cNvSpPr>
          <p:nvPr/>
        </p:nvSpPr>
        <p:spPr bwMode="auto">
          <a:xfrm>
            <a:off x="111125" y="404813"/>
            <a:ext cx="6118225"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宋体" pitchFamily="2" charset="-122"/>
              </a:defRPr>
            </a:lvl1pPr>
            <a:lvl2pPr>
              <a:defRPr>
                <a:solidFill>
                  <a:schemeClr val="tx1"/>
                </a:solidFill>
                <a:latin typeface="Arial" pitchFamily="34" charset="0"/>
                <a:ea typeface="宋体" pitchFamily="2" charset="-122"/>
              </a:defRPr>
            </a:lvl2pPr>
            <a:lvl3pPr>
              <a:defRPr>
                <a:solidFill>
                  <a:schemeClr val="tx1"/>
                </a:solidFill>
                <a:latin typeface="Arial" pitchFamily="34" charset="0"/>
                <a:ea typeface="宋体" pitchFamily="2" charset="-122"/>
              </a:defRPr>
            </a:lvl3pPr>
            <a:lvl4pPr>
              <a:defRPr>
                <a:solidFill>
                  <a:schemeClr val="tx1"/>
                </a:solidFill>
                <a:latin typeface="Arial" pitchFamily="34" charset="0"/>
                <a:ea typeface="宋体" pitchFamily="2" charset="-122"/>
              </a:defRPr>
            </a:lvl4pPr>
            <a:lvl5pPr>
              <a:defRPr>
                <a:solidFill>
                  <a:schemeClr val="tx1"/>
                </a:solidFill>
                <a:latin typeface="Arial"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r>
              <a:rPr lang="zh-CN" altLang="en-US" sz="3600" b="1">
                <a:solidFill>
                  <a:schemeClr val="bg1"/>
                </a:solidFill>
                <a:sym typeface="Arial" pitchFamily="34" charset="0"/>
              </a:rPr>
              <a:t>Bagging算法基本概念</a:t>
            </a:r>
          </a:p>
        </p:txBody>
      </p:sp>
      <p:sp>
        <p:nvSpPr>
          <p:cNvPr id="5125" name="Text Box 5"/>
          <p:cNvSpPr txBox="1">
            <a:spLocks noChangeArrowheads="1"/>
          </p:cNvSpPr>
          <p:nvPr/>
        </p:nvSpPr>
        <p:spPr bwMode="auto">
          <a:xfrm>
            <a:off x="180975" y="1628775"/>
            <a:ext cx="82073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dirty="0"/>
              <a:t>Bagging是Bootstrap Aggregating的缩写,是第一批用于多分类器集成算法。</a:t>
            </a:r>
          </a:p>
        </p:txBody>
      </p:sp>
      <p:sp>
        <p:nvSpPr>
          <p:cNvPr id="5126" name="Text Box 6"/>
          <p:cNvSpPr txBox="1">
            <a:spLocks noChangeArrowheads="1"/>
          </p:cNvSpPr>
          <p:nvPr/>
        </p:nvSpPr>
        <p:spPr bwMode="auto">
          <a:xfrm>
            <a:off x="180975" y="2709863"/>
            <a:ext cx="7921625"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宋体" pitchFamily="2" charset="-122"/>
              </a:defRPr>
            </a:lvl1pPr>
            <a:lvl2pPr>
              <a:defRPr>
                <a:solidFill>
                  <a:schemeClr val="tx1"/>
                </a:solidFill>
                <a:latin typeface="Arial" pitchFamily="34" charset="0"/>
                <a:ea typeface="宋体" pitchFamily="2" charset="-122"/>
              </a:defRPr>
            </a:lvl2pPr>
            <a:lvl3pPr>
              <a:defRPr>
                <a:solidFill>
                  <a:schemeClr val="tx1"/>
                </a:solidFill>
                <a:latin typeface="Arial" pitchFamily="34" charset="0"/>
                <a:ea typeface="宋体" pitchFamily="2" charset="-122"/>
              </a:defRPr>
            </a:lvl3pPr>
            <a:lvl4pPr>
              <a:defRPr>
                <a:solidFill>
                  <a:schemeClr val="tx1"/>
                </a:solidFill>
                <a:latin typeface="Arial" pitchFamily="34" charset="0"/>
                <a:ea typeface="宋体" pitchFamily="2" charset="-122"/>
              </a:defRPr>
            </a:lvl4pPr>
            <a:lvl5pPr>
              <a:defRPr>
                <a:solidFill>
                  <a:schemeClr val="tx1"/>
                </a:solidFill>
                <a:latin typeface="Arial"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r>
              <a:rPr lang="zh-CN" altLang="en-US" sz="2800" dirty="0">
                <a:sym typeface="Arial" pitchFamily="34" charset="0"/>
              </a:rPr>
              <a:t>目的：提高分类法或学习算法的准确率</a:t>
            </a:r>
          </a:p>
        </p:txBody>
      </p:sp>
      <p:sp>
        <p:nvSpPr>
          <p:cNvPr id="5127" name="Text Box 7"/>
          <p:cNvSpPr txBox="1">
            <a:spLocks noChangeArrowheads="1"/>
          </p:cNvSpPr>
          <p:nvPr/>
        </p:nvSpPr>
        <p:spPr bwMode="auto">
          <a:xfrm>
            <a:off x="180975" y="3357563"/>
            <a:ext cx="8856663"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dirty="0">
                <a:sym typeface="Arial" pitchFamily="34" charset="0"/>
              </a:rPr>
              <a:t>特点：对同</a:t>
            </a:r>
            <a:r>
              <a:rPr lang="zh-CN" altLang="en-US" sz="2800" dirty="0" smtClean="0">
                <a:sym typeface="Arial" pitchFamily="34" charset="0"/>
              </a:rPr>
              <a:t>一本集</a:t>
            </a:r>
            <a:r>
              <a:rPr lang="zh-CN" altLang="en-US" sz="2800" dirty="0">
                <a:sym typeface="Arial" pitchFamily="34" charset="0"/>
              </a:rPr>
              <a:t>进行多次等概率随机抽取(Bootstrap),形成多个与原样本集同等规模的训练样本集。(放回取样)</a:t>
            </a:r>
          </a:p>
          <a:p>
            <a:endParaRPr lang="zh-CN" altLang="en-US" dirty="0"/>
          </a:p>
        </p:txBody>
      </p:sp>
      <p:sp>
        <p:nvSpPr>
          <p:cNvPr id="5128" name="AutoShape 8"/>
          <p:cNvSpPr>
            <a:spLocks noChangeArrowheads="1"/>
          </p:cNvSpPr>
          <p:nvPr/>
        </p:nvSpPr>
        <p:spPr bwMode="auto">
          <a:xfrm>
            <a:off x="468313" y="4005263"/>
            <a:ext cx="1366837" cy="1223962"/>
          </a:xfrm>
          <a:prstGeom prst="irregularSeal1">
            <a:avLst/>
          </a:prstGeom>
          <a:solidFill>
            <a:schemeClr val="accent1"/>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i="1" dirty="0">
                <a:solidFill>
                  <a:srgbClr val="CC0000"/>
                </a:solidFill>
                <a:ea typeface="仿宋" pitchFamily="49" charset="-122"/>
              </a:rPr>
              <a:t>独立性</a:t>
            </a:r>
          </a:p>
        </p:txBody>
      </p:sp>
      <p:sp>
        <p:nvSpPr>
          <p:cNvPr id="5129" name="AutoShape 9"/>
          <p:cNvSpPr>
            <a:spLocks noChangeArrowheads="1"/>
          </p:cNvSpPr>
          <p:nvPr/>
        </p:nvSpPr>
        <p:spPr bwMode="auto">
          <a:xfrm>
            <a:off x="2413000" y="4581525"/>
            <a:ext cx="6407150" cy="720725"/>
          </a:xfrm>
          <a:prstGeom prst="flowChartProcess">
            <a:avLst/>
          </a:prstGeom>
          <a:solidFill>
            <a:schemeClr val="accent1"/>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dirty="0">
                <a:solidFill>
                  <a:schemeClr val="accent2"/>
                </a:solidFill>
              </a:rPr>
              <a:t>另外，bagging算法对不稳定的学习算法能提高预测的准确度；</a:t>
            </a:r>
          </a:p>
          <a:p>
            <a:r>
              <a:rPr lang="zh-CN" altLang="en-US" dirty="0">
                <a:solidFill>
                  <a:schemeClr val="accent2"/>
                </a:solidFill>
              </a:rPr>
              <a:t>而对稳定的学习算法效果不明显，有时甚至使预测精确度降低。</a:t>
            </a:r>
          </a:p>
        </p:txBody>
      </p:sp>
      <p:sp>
        <p:nvSpPr>
          <p:cNvPr id="5130" name="AutoShape 10"/>
          <p:cNvSpPr>
            <a:spLocks noChangeArrowheads="1"/>
          </p:cNvSpPr>
          <p:nvPr/>
        </p:nvSpPr>
        <p:spPr bwMode="auto">
          <a:xfrm>
            <a:off x="468313" y="5445125"/>
            <a:ext cx="1042987" cy="1044575"/>
          </a:xfrm>
          <a:prstGeom prst="actionButtonHelp">
            <a:avLst/>
          </a:prstGeom>
          <a:solidFill>
            <a:schemeClr val="accent1"/>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a:solidFill>
                  <a:srgbClr val="CC0000"/>
                </a:solidFill>
              </a:rPr>
              <a:t>不稳定性</a:t>
            </a:r>
          </a:p>
          <a:p>
            <a:pPr algn="ctr"/>
            <a:r>
              <a:rPr lang="zh-CN" altLang="en-US">
                <a:solidFill>
                  <a:srgbClr val="CC0000"/>
                </a:solidFill>
              </a:rPr>
              <a:t>含义</a:t>
            </a:r>
          </a:p>
        </p:txBody>
      </p:sp>
      <p:sp>
        <p:nvSpPr>
          <p:cNvPr id="5131" name="Text Box 11"/>
          <p:cNvSpPr txBox="1">
            <a:spLocks noChangeArrowheads="1"/>
          </p:cNvSpPr>
          <p:nvPr/>
        </p:nvSpPr>
        <p:spPr bwMode="auto">
          <a:xfrm>
            <a:off x="2484438" y="5662613"/>
            <a:ext cx="6335712"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dirty="0">
                <a:solidFill>
                  <a:srgbClr val="CC0000"/>
                </a:solidFill>
              </a:rPr>
              <a:t>如果训练集有较小的变化，学习算法产生的预测函数将发生较大变化！</a:t>
            </a:r>
          </a:p>
        </p:txBody>
      </p:sp>
      <p:sp>
        <p:nvSpPr>
          <p:cNvPr id="5132" name="AutoShape 12"/>
          <p:cNvSpPr>
            <a:spLocks noChangeArrowheads="1"/>
          </p:cNvSpPr>
          <p:nvPr/>
        </p:nvSpPr>
        <p:spPr bwMode="auto">
          <a:xfrm>
            <a:off x="1620838" y="5876925"/>
            <a:ext cx="863600" cy="215900"/>
          </a:xfrm>
          <a:prstGeom prst="rightArrow">
            <a:avLst>
              <a:gd name="adj1" fmla="val 50000"/>
              <a:gd name="adj2" fmla="val 100000"/>
            </a:avLst>
          </a:prstGeom>
          <a:solidFill>
            <a:schemeClr val="accent1"/>
          </a:solidFill>
          <a:ln w="9525" cmpd="sng">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Tree>
    <p:extLst>
      <p:ext uri="{BB962C8B-B14F-4D97-AF65-F5344CB8AC3E}">
        <p14:creationId xmlns:p14="http://schemas.microsoft.com/office/powerpoint/2010/main" val="23591905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additive="base">
                                        <p:cTn id="7" dur="500" fill="hold"/>
                                        <p:tgtEl>
                                          <p:spTgt spid="5125"/>
                                        </p:tgtEl>
                                        <p:attrNameLst>
                                          <p:attrName>ppt_x</p:attrName>
                                        </p:attrNameLst>
                                      </p:cBhvr>
                                      <p:tavLst>
                                        <p:tav tm="0">
                                          <p:val>
                                            <p:strVal val="#ppt_x"/>
                                          </p:val>
                                        </p:tav>
                                        <p:tav tm="100000">
                                          <p:val>
                                            <p:strVal val="#ppt_x"/>
                                          </p:val>
                                        </p:tav>
                                      </p:tavLst>
                                    </p:anim>
                                    <p:anim calcmode="lin" valueType="num">
                                      <p:cBhvr additive="base">
                                        <p:cTn id="8" dur="500" fill="hold"/>
                                        <p:tgtEl>
                                          <p:spTgt spid="512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 presetClass="entr" presetSubtype="10" fill="hold" grpId="1" nodeType="clickEffect">
                                  <p:stCondLst>
                                    <p:cond delay="0"/>
                                  </p:stCondLst>
                                  <p:childTnLst>
                                    <p:set>
                                      <p:cBhvr>
                                        <p:cTn id="12" dur="1" fill="hold">
                                          <p:stCondLst>
                                            <p:cond delay="0"/>
                                          </p:stCondLst>
                                        </p:cTn>
                                        <p:tgtEl>
                                          <p:spTgt spid="5126"/>
                                        </p:tgtEl>
                                        <p:attrNameLst>
                                          <p:attrName>style.visibility</p:attrName>
                                        </p:attrNameLst>
                                      </p:cBhvr>
                                      <p:to>
                                        <p:strVal val="visible"/>
                                      </p:to>
                                    </p:set>
                                    <p:animEffect transition="in" filter="blinds(horizontal)">
                                      <p:cBhvr>
                                        <p:cTn id="13" dur="500"/>
                                        <p:tgtEl>
                                          <p:spTgt spid="512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5127"/>
                                        </p:tgtEl>
                                        <p:attrNameLst>
                                          <p:attrName>style.visibility</p:attrName>
                                        </p:attrNameLst>
                                      </p:cBhvr>
                                      <p:to>
                                        <p:strVal val="visible"/>
                                      </p:to>
                                    </p:set>
                                    <p:animEffect transition="in" filter="diamond(in)">
                                      <p:cBhvr>
                                        <p:cTn id="18" dur="2000"/>
                                        <p:tgtEl>
                                          <p:spTgt spid="5127"/>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5128"/>
                                        </p:tgtEl>
                                        <p:attrNameLst>
                                          <p:attrName>style.visibility</p:attrName>
                                        </p:attrNameLst>
                                      </p:cBhvr>
                                      <p:to>
                                        <p:strVal val="visible"/>
                                      </p:to>
                                    </p:set>
                                    <p:animEffect transition="in" filter="checkerboard(across)">
                                      <p:cBhvr>
                                        <p:cTn id="23" dur="500"/>
                                        <p:tgtEl>
                                          <p:spTgt spid="5128"/>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5129"/>
                                        </p:tgtEl>
                                        <p:attrNameLst>
                                          <p:attrName>style.visibility</p:attrName>
                                        </p:attrNameLst>
                                      </p:cBhvr>
                                      <p:to>
                                        <p:strVal val="visible"/>
                                      </p:to>
                                    </p:set>
                                    <p:animEffect transition="in" filter="checkerboard(across)">
                                      <p:cBhvr>
                                        <p:cTn id="26" dur="500"/>
                                        <p:tgtEl>
                                          <p:spTgt spid="512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4" fill="hold" grpId="1" nodeType="clickEffect">
                                  <p:stCondLst>
                                    <p:cond delay="0"/>
                                  </p:stCondLst>
                                  <p:childTnLst>
                                    <p:set>
                                      <p:cBhvr>
                                        <p:cTn id="30" dur="1" fill="hold">
                                          <p:stCondLst>
                                            <p:cond delay="0"/>
                                          </p:stCondLst>
                                        </p:cTn>
                                        <p:tgtEl>
                                          <p:spTgt spid="5130"/>
                                        </p:tgtEl>
                                        <p:attrNameLst>
                                          <p:attrName>style.visibility</p:attrName>
                                        </p:attrNameLst>
                                      </p:cBhvr>
                                      <p:to>
                                        <p:strVal val="visible"/>
                                      </p:to>
                                    </p:set>
                                    <p:animEffect transition="in" filter="slide(fromBottom)">
                                      <p:cBhvr>
                                        <p:cTn id="31" dur="500"/>
                                        <p:tgtEl>
                                          <p:spTgt spid="5130"/>
                                        </p:tgtEl>
                                      </p:cBhvr>
                                    </p:animEffect>
                                  </p:childTnLst>
                                </p:cTn>
                              </p:par>
                              <p:par>
                                <p:cTn id="32" presetID="12" presetClass="entr" presetSubtype="4" fill="hold" grpId="1" nodeType="withEffect">
                                  <p:stCondLst>
                                    <p:cond delay="0"/>
                                  </p:stCondLst>
                                  <p:childTnLst>
                                    <p:set>
                                      <p:cBhvr>
                                        <p:cTn id="33" dur="1" fill="hold">
                                          <p:stCondLst>
                                            <p:cond delay="0"/>
                                          </p:stCondLst>
                                        </p:cTn>
                                        <p:tgtEl>
                                          <p:spTgt spid="5131"/>
                                        </p:tgtEl>
                                        <p:attrNameLst>
                                          <p:attrName>style.visibility</p:attrName>
                                        </p:attrNameLst>
                                      </p:cBhvr>
                                      <p:to>
                                        <p:strVal val="visible"/>
                                      </p:to>
                                    </p:set>
                                    <p:animEffect transition="in" filter="slide(fromBottom)">
                                      <p:cBhvr>
                                        <p:cTn id="34" dur="500"/>
                                        <p:tgtEl>
                                          <p:spTgt spid="5131"/>
                                        </p:tgtEl>
                                      </p:cBhvr>
                                    </p:animEffect>
                                  </p:childTnLst>
                                </p:cTn>
                              </p:par>
                              <p:par>
                                <p:cTn id="35" presetID="12" presetClass="entr" presetSubtype="4" fill="hold" grpId="0" nodeType="withEffect">
                                  <p:stCondLst>
                                    <p:cond delay="0"/>
                                  </p:stCondLst>
                                  <p:childTnLst>
                                    <p:set>
                                      <p:cBhvr>
                                        <p:cTn id="36" dur="1" fill="hold">
                                          <p:stCondLst>
                                            <p:cond delay="0"/>
                                          </p:stCondLst>
                                        </p:cTn>
                                        <p:tgtEl>
                                          <p:spTgt spid="5132"/>
                                        </p:tgtEl>
                                        <p:attrNameLst>
                                          <p:attrName>style.visibility</p:attrName>
                                        </p:attrNameLst>
                                      </p:cBhvr>
                                      <p:to>
                                        <p:strVal val="visible"/>
                                      </p:to>
                                    </p:set>
                                    <p:animEffect transition="in" filter="slide(fromBottom)">
                                      <p:cBhvr>
                                        <p:cTn id="37" dur="500"/>
                                        <p:tgtEl>
                                          <p:spTgt spid="51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ldLvl="0" autoUpdateAnimBg="0"/>
      <p:bldP spid="5126" grpId="0" bldLvl="0" autoUpdateAnimBg="0"/>
      <p:bldP spid="5126" grpId="1" bldLvl="0" autoUpdateAnimBg="0"/>
      <p:bldP spid="5127" grpId="0" bldLvl="0" autoUpdateAnimBg="0"/>
      <p:bldP spid="5128" grpId="0" bldLvl="0" animBg="1" autoUpdateAnimBg="0"/>
      <p:bldP spid="5129" grpId="0" bldLvl="0" animBg="1" autoUpdateAnimBg="0"/>
      <p:bldP spid="5130" grpId="0" bldLvl="0" autoUpdateAnimBg="0"/>
      <p:bldP spid="5130" grpId="1" bldLvl="0" animBg="1" autoUpdateAnimBg="0"/>
      <p:bldP spid="5131" grpId="0" bldLvl="0" autoUpdateAnimBg="0"/>
      <p:bldP spid="5131" grpId="1" bldLvl="0" autoUpdateAnimBg="0"/>
      <p:bldP spid="513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323528" y="1598066"/>
            <a:ext cx="8579296" cy="4525963"/>
          </a:xfrm>
        </p:spPr>
        <p:txBody>
          <a:bodyPr/>
          <a:lstStyle/>
          <a:p>
            <a:r>
              <a:rPr lang="en-US" altLang="zh-CN" b="1" dirty="0" smtClean="0">
                <a:solidFill>
                  <a:srgbClr val="303030"/>
                </a:solidFill>
                <a:latin typeface="Arial" pitchFamily="34" charset="0"/>
                <a:sym typeface="Arial" pitchFamily="34" charset="0"/>
              </a:rPr>
              <a:t>Boosting</a:t>
            </a:r>
            <a:r>
              <a:rPr lang="zh-CN" altLang="en-US" b="1" dirty="0" smtClean="0">
                <a:solidFill>
                  <a:srgbClr val="303030"/>
                </a:solidFill>
                <a:latin typeface="Arial" pitchFamily="34" charset="0"/>
                <a:sym typeface="Arial" pitchFamily="34" charset="0"/>
              </a:rPr>
              <a:t>算法分析（</a:t>
            </a:r>
            <a:r>
              <a:rPr lang="en-US" altLang="zh-CN" dirty="0" smtClean="0"/>
              <a:t>Adaptive Boosting</a:t>
            </a:r>
            <a:r>
              <a:rPr lang="zh-CN" altLang="en-US" dirty="0" smtClean="0"/>
              <a:t>）</a:t>
            </a:r>
            <a:endParaRPr lang="en-US" altLang="zh-CN" b="1" dirty="0" smtClean="0">
              <a:solidFill>
                <a:srgbClr val="303030"/>
              </a:solidFill>
              <a:latin typeface="Arial" pitchFamily="34" charset="0"/>
              <a:sym typeface="Arial" pitchFamily="34" charset="0"/>
            </a:endParaRPr>
          </a:p>
          <a:p>
            <a:pPr marL="347663" indent="12700">
              <a:lnSpc>
                <a:spcPct val="80000"/>
              </a:lnSpc>
              <a:buSzPct val="90000"/>
              <a:buNone/>
            </a:pPr>
            <a:r>
              <a:rPr lang="zh-CN" altLang="en-US" sz="2000" dirty="0" smtClean="0">
                <a:latin typeface="Calibri" pitchFamily="34" charset="0"/>
                <a:sym typeface="Calibri" pitchFamily="34" charset="0"/>
              </a:rPr>
              <a:t>1</a:t>
            </a:r>
            <a:r>
              <a:rPr lang="zh-CN" altLang="en-US" sz="2000" dirty="0">
                <a:latin typeface="Calibri" pitchFamily="34" charset="0"/>
                <a:sym typeface="Calibri" pitchFamily="34" charset="0"/>
              </a:rPr>
              <a:t>、先通过对N个训练样本的学习得到第一个弱分类器；</a:t>
            </a:r>
          </a:p>
          <a:p>
            <a:pPr marL="347663" indent="12700">
              <a:lnSpc>
                <a:spcPct val="80000"/>
              </a:lnSpc>
              <a:buSzPct val="90000"/>
              <a:buNone/>
            </a:pPr>
            <a:r>
              <a:rPr lang="zh-CN" altLang="en-US" sz="2000" dirty="0">
                <a:latin typeface="Calibri" pitchFamily="34" charset="0"/>
                <a:sym typeface="Calibri" pitchFamily="34" charset="0"/>
              </a:rPr>
              <a:t>2、将分错的样本和其他的新数据一起构成一个新的N个的训练样本，通过对这个样本的学习得到第二个弱分类器；</a:t>
            </a:r>
          </a:p>
          <a:p>
            <a:pPr marL="347663" indent="12700">
              <a:lnSpc>
                <a:spcPct val="80000"/>
              </a:lnSpc>
              <a:buSzPct val="90000"/>
              <a:buNone/>
            </a:pPr>
            <a:r>
              <a:rPr lang="zh-CN" altLang="en-US" sz="2000" dirty="0">
                <a:latin typeface="Calibri" pitchFamily="34" charset="0"/>
                <a:sym typeface="Calibri" pitchFamily="34" charset="0"/>
              </a:rPr>
              <a:t>3、将1和2都分错了的样本加上其他的新样本构成另一个新的N个的训练样本，通过对这个样本的学习得到第三个弱分类器</a:t>
            </a:r>
          </a:p>
          <a:p>
            <a:pPr marL="347663" indent="12700">
              <a:lnSpc>
                <a:spcPct val="80000"/>
              </a:lnSpc>
              <a:buSzPct val="90000"/>
              <a:buNone/>
            </a:pPr>
            <a:r>
              <a:rPr lang="zh-CN" altLang="en-US" sz="2000" dirty="0">
                <a:latin typeface="Calibri" pitchFamily="34" charset="0"/>
                <a:sym typeface="Calibri" pitchFamily="34" charset="0"/>
              </a:rPr>
              <a:t>4、最终经过提升的强分类器。即某个数据被分为哪一类要</a:t>
            </a:r>
            <a:r>
              <a:rPr lang="zh-CN" altLang="en-US" sz="2000" dirty="0" smtClean="0">
                <a:latin typeface="Calibri" pitchFamily="34" charset="0"/>
                <a:sym typeface="Calibri" pitchFamily="34" charset="0"/>
              </a:rPr>
              <a:t>通过分类器多数</a:t>
            </a:r>
            <a:r>
              <a:rPr lang="zh-CN" altLang="en-US" sz="2000" dirty="0">
                <a:latin typeface="Calibri" pitchFamily="34" charset="0"/>
                <a:sym typeface="Calibri" pitchFamily="34" charset="0"/>
              </a:rPr>
              <a:t>表决。</a:t>
            </a:r>
          </a:p>
          <a:p>
            <a:pPr marL="0" indent="0">
              <a:buNone/>
            </a:pPr>
            <a:r>
              <a:rPr lang="zh-CN" altLang="en-US" sz="2400" b="1" dirty="0"/>
              <a:t>它们都要求</a:t>
            </a:r>
            <a:r>
              <a:rPr lang="zh-CN" altLang="en-US" sz="2400" b="1" dirty="0" smtClean="0"/>
              <a:t>事先知道弱</a:t>
            </a:r>
            <a:endParaRPr lang="en-US" altLang="zh-CN" sz="2400" b="1" dirty="0" smtClean="0"/>
          </a:p>
          <a:p>
            <a:pPr marL="0" indent="0">
              <a:buNone/>
            </a:pPr>
            <a:r>
              <a:rPr lang="zh-CN" altLang="en-US" sz="2400" b="1" dirty="0" smtClean="0"/>
              <a:t>学习</a:t>
            </a:r>
            <a:r>
              <a:rPr lang="zh-CN" altLang="en-US" sz="2400" b="1" dirty="0"/>
              <a:t>算法学习正确率</a:t>
            </a:r>
            <a:r>
              <a:rPr lang="zh-CN" altLang="en-US" sz="2400" b="1" dirty="0" smtClean="0"/>
              <a:t>的</a:t>
            </a:r>
            <a:endParaRPr lang="en-US" altLang="zh-CN" sz="2400" b="1" dirty="0" smtClean="0"/>
          </a:p>
          <a:p>
            <a:pPr marL="0" indent="0">
              <a:buNone/>
            </a:pPr>
            <a:r>
              <a:rPr lang="zh-CN" altLang="en-US" sz="2400" b="1" dirty="0" smtClean="0"/>
              <a:t>下限</a:t>
            </a:r>
            <a:r>
              <a:rPr lang="zh-CN" altLang="en-US" sz="2400" b="1" dirty="0"/>
              <a:t>，这在实际问题</a:t>
            </a:r>
            <a:r>
              <a:rPr lang="zh-CN" altLang="en-US" sz="2400" b="1" dirty="0" smtClean="0"/>
              <a:t>中</a:t>
            </a:r>
            <a:endParaRPr lang="en-US" altLang="zh-CN" sz="2400" b="1" dirty="0" smtClean="0"/>
          </a:p>
          <a:p>
            <a:pPr marL="0" indent="0">
              <a:buNone/>
            </a:pPr>
            <a:r>
              <a:rPr lang="zh-CN" altLang="en-US" sz="2400" b="1" dirty="0" smtClean="0"/>
              <a:t>很难</a:t>
            </a:r>
            <a:r>
              <a:rPr lang="zh-CN" altLang="en-US" sz="2400" b="1" dirty="0"/>
              <a:t>做到！！</a:t>
            </a:r>
          </a:p>
          <a:p>
            <a:pPr marL="0" indent="0">
              <a:buNone/>
            </a:pPr>
            <a:endParaRPr lang="zh-CN" altLang="en-US" b="1" dirty="0">
              <a:solidFill>
                <a:srgbClr val="303030"/>
              </a:solidFill>
              <a:latin typeface="Arial" pitchFamily="34" charset="0"/>
              <a:sym typeface="Arial" pitchFamily="34" charset="0"/>
            </a:endParaRPr>
          </a:p>
          <a:p>
            <a:endParaRPr lang="zh-CN" altLang="en-US" dirty="0"/>
          </a:p>
        </p:txBody>
      </p:sp>
      <p:sp>
        <p:nvSpPr>
          <p:cNvPr id="3" name="灯片编号占位符 2"/>
          <p:cNvSpPr>
            <a:spLocks noGrp="1"/>
          </p:cNvSpPr>
          <p:nvPr>
            <p:ph type="sldNum" sz="quarter" idx="12"/>
          </p:nvPr>
        </p:nvSpPr>
        <p:spPr/>
        <p:txBody>
          <a:bodyPr/>
          <a:lstStyle/>
          <a:p>
            <a:pPr>
              <a:defRPr/>
            </a:pPr>
            <a:fld id="{CA3C7380-A19B-43AF-9E2E-C18DBCF89573}" type="slidenum">
              <a:rPr lang="en-US" altLang="zh-CN" smtClean="0"/>
              <a:pPr>
                <a:defRPr/>
              </a:pPr>
              <a:t>12</a:t>
            </a:fld>
            <a:endParaRPr lang="en-US" altLang="zh-CN"/>
          </a:p>
        </p:txBody>
      </p:sp>
      <p:sp>
        <p:nvSpPr>
          <p:cNvPr id="4" name="Rectangle 2"/>
          <p:cNvSpPr txBox="1">
            <a:spLocks noChangeArrowheads="1"/>
          </p:cNvSpPr>
          <p:nvPr/>
        </p:nvSpPr>
        <p:spPr>
          <a:xfrm>
            <a:off x="-44362" y="404664"/>
            <a:ext cx="8731162" cy="854968"/>
          </a:xfrm>
          <a:prstGeom prst="rect">
            <a:avLst/>
          </a:prstGeom>
        </p:spPr>
        <p:txBody>
          <a:bodyPr/>
          <a:lstStyle>
            <a:lvl1pPr marL="0" indent="0" algn="l" rtl="0" eaLnBrk="0" fontAlgn="base" hangingPunct="0">
              <a:spcBef>
                <a:spcPct val="0"/>
              </a:spcBef>
              <a:spcAft>
                <a:spcPct val="0"/>
              </a:spcAft>
              <a:buClr>
                <a:srgbClr val="FF33CC"/>
              </a:buClr>
              <a:buFont typeface="Wingdings" pitchFamily="2" charset="2"/>
              <a:buNone/>
              <a:defRPr sz="4400" b="1">
                <a:solidFill>
                  <a:schemeClr val="bg1"/>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a:lstStyle>
          <a:p>
            <a:r>
              <a:rPr lang="en-US" altLang="zh-CN" sz="3600" kern="0" dirty="0" smtClean="0"/>
              <a:t>Boosting</a:t>
            </a:r>
            <a:r>
              <a:rPr lang="zh-CN" altLang="en-US" sz="3600" kern="0" dirty="0" smtClean="0"/>
              <a:t>算法</a:t>
            </a:r>
            <a:endParaRPr lang="zh-CN" altLang="en-US" sz="3600" kern="0" dirty="0"/>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7903" y="3861048"/>
            <a:ext cx="5312457" cy="2520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52552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stretch>
            <a:fillRect/>
          </a:stretch>
        </p:blipFill>
        <p:spPr bwMode="auto">
          <a:xfrm>
            <a:off x="3131840" y="1700808"/>
            <a:ext cx="4715644" cy="4100560"/>
          </a:xfrm>
          <a:prstGeom prst="rect">
            <a:avLst/>
          </a:prstGeom>
          <a:noFill/>
          <a:ln w="9525">
            <a:noFill/>
            <a:miter lim="800000"/>
            <a:headEnd/>
            <a:tailEnd/>
          </a:ln>
          <a:effectLst/>
        </p:spPr>
      </p:pic>
      <p:sp>
        <p:nvSpPr>
          <p:cNvPr id="5" name="矩形 4"/>
          <p:cNvSpPr/>
          <p:nvPr/>
        </p:nvSpPr>
        <p:spPr>
          <a:xfrm>
            <a:off x="1259632" y="1844824"/>
            <a:ext cx="1159292" cy="369332"/>
          </a:xfrm>
          <a:prstGeom prst="rect">
            <a:avLst/>
          </a:prstGeom>
        </p:spPr>
        <p:txBody>
          <a:bodyPr wrap="none">
            <a:spAutoFit/>
          </a:bodyPr>
          <a:lstStyle/>
          <a:p>
            <a:r>
              <a:rPr lang="en-US" altLang="zh-CN" dirty="0" err="1"/>
              <a:t>Adaboost</a:t>
            </a:r>
            <a:endParaRPr lang="en-US" altLang="zh-CN" dirty="0"/>
          </a:p>
        </p:txBody>
      </p:sp>
      <p:sp>
        <p:nvSpPr>
          <p:cNvPr id="8" name="Rectangle 2"/>
          <p:cNvSpPr txBox="1">
            <a:spLocks noChangeArrowheads="1"/>
          </p:cNvSpPr>
          <p:nvPr/>
        </p:nvSpPr>
        <p:spPr>
          <a:xfrm>
            <a:off x="-44362" y="404664"/>
            <a:ext cx="8731162" cy="854968"/>
          </a:xfrm>
          <a:prstGeom prst="rect">
            <a:avLst/>
          </a:prstGeom>
        </p:spPr>
        <p:txBody>
          <a:bodyPr/>
          <a:lstStyle>
            <a:lvl1pPr marL="0" indent="0" algn="l" rtl="0" eaLnBrk="0" fontAlgn="base" hangingPunct="0">
              <a:spcBef>
                <a:spcPct val="0"/>
              </a:spcBef>
              <a:spcAft>
                <a:spcPct val="0"/>
              </a:spcAft>
              <a:buClr>
                <a:srgbClr val="FF33CC"/>
              </a:buClr>
              <a:buFont typeface="Wingdings" pitchFamily="2" charset="2"/>
              <a:buNone/>
              <a:defRPr sz="4400" b="1">
                <a:solidFill>
                  <a:schemeClr val="bg1"/>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a:lstStyle>
          <a:p>
            <a:r>
              <a:rPr lang="en-US" altLang="zh-CN" sz="3600" kern="0" dirty="0" err="1"/>
              <a:t>Adaboost</a:t>
            </a:r>
            <a:endParaRPr lang="zh-CN" altLang="en-US" sz="3600" kern="0" dirty="0"/>
          </a:p>
        </p:txBody>
      </p:sp>
    </p:spTree>
    <p:extLst>
      <p:ext uri="{BB962C8B-B14F-4D97-AF65-F5344CB8AC3E}">
        <p14:creationId xmlns:p14="http://schemas.microsoft.com/office/powerpoint/2010/main" val="13128245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idx="1"/>
          </p:nvPr>
        </p:nvSpPr>
        <p:spPr>
          <a:prstGeom prst="rect">
            <a:avLst/>
          </a:prstGeom>
        </p:spPr>
        <p:txBody>
          <a:bodyPr wrap="none">
            <a:spAutoFit/>
          </a:bodyPr>
          <a:lstStyle/>
          <a:p>
            <a:r>
              <a:rPr lang="en-US" altLang="zh-CN" dirty="0" err="1"/>
              <a:t>Adaboost</a:t>
            </a:r>
            <a:endParaRPr lang="en-US" altLang="zh-CN" dirty="0"/>
          </a:p>
        </p:txBody>
      </p:sp>
      <p:pic>
        <p:nvPicPr>
          <p:cNvPr id="7" name="Picture 3"/>
          <p:cNvPicPr>
            <a:picLocks noChangeAspect="1" noChangeArrowheads="1"/>
          </p:cNvPicPr>
          <p:nvPr/>
        </p:nvPicPr>
        <p:blipFill>
          <a:blip r:embed="rId2"/>
          <a:stretch>
            <a:fillRect/>
          </a:stretch>
        </p:blipFill>
        <p:spPr bwMode="auto">
          <a:xfrm>
            <a:off x="664953" y="2348880"/>
            <a:ext cx="5074315" cy="1883877"/>
          </a:xfrm>
          <a:prstGeom prst="rect">
            <a:avLst/>
          </a:prstGeom>
          <a:noFill/>
          <a:ln w="9525">
            <a:noFill/>
            <a:miter lim="800000"/>
            <a:headEnd/>
            <a:tailEnd/>
          </a:ln>
          <a:effectLst/>
        </p:spPr>
      </p:pic>
      <p:pic>
        <p:nvPicPr>
          <p:cNvPr id="8" name="图片 7" descr="_image00412953421681302596228.png"/>
          <p:cNvPicPr>
            <a:picLocks noChangeAspect="1"/>
          </p:cNvPicPr>
          <p:nvPr/>
        </p:nvPicPr>
        <p:blipFill>
          <a:blip r:embed="rId3"/>
          <a:stretch>
            <a:fillRect/>
          </a:stretch>
        </p:blipFill>
        <p:spPr>
          <a:xfrm>
            <a:off x="664954" y="4232757"/>
            <a:ext cx="5074314" cy="1879376"/>
          </a:xfrm>
          <a:prstGeom prst="rect">
            <a:avLst/>
          </a:prstGeom>
        </p:spPr>
      </p:pic>
      <p:pic>
        <p:nvPicPr>
          <p:cNvPr id="9" name="图片 8" descr="_image005129534221113025962651302602796.png"/>
          <p:cNvPicPr>
            <a:picLocks noChangeAspect="1"/>
          </p:cNvPicPr>
          <p:nvPr/>
        </p:nvPicPr>
        <p:blipFill>
          <a:blip r:embed="rId4"/>
          <a:stretch>
            <a:fillRect/>
          </a:stretch>
        </p:blipFill>
        <p:spPr>
          <a:xfrm>
            <a:off x="5739269" y="2348880"/>
            <a:ext cx="3213974" cy="2169266"/>
          </a:xfrm>
          <a:prstGeom prst="rect">
            <a:avLst/>
          </a:prstGeom>
        </p:spPr>
      </p:pic>
      <p:sp>
        <p:nvSpPr>
          <p:cNvPr id="10" name="Rectangle 2"/>
          <p:cNvSpPr txBox="1">
            <a:spLocks noChangeArrowheads="1"/>
          </p:cNvSpPr>
          <p:nvPr/>
        </p:nvSpPr>
        <p:spPr>
          <a:xfrm>
            <a:off x="-44362" y="404664"/>
            <a:ext cx="8731162" cy="854968"/>
          </a:xfrm>
          <a:prstGeom prst="rect">
            <a:avLst/>
          </a:prstGeom>
        </p:spPr>
        <p:txBody>
          <a:bodyPr/>
          <a:lstStyle>
            <a:lvl1pPr marL="0" indent="0" algn="l" rtl="0" eaLnBrk="0" fontAlgn="base" hangingPunct="0">
              <a:spcBef>
                <a:spcPct val="0"/>
              </a:spcBef>
              <a:spcAft>
                <a:spcPct val="0"/>
              </a:spcAft>
              <a:buClr>
                <a:srgbClr val="FF33CC"/>
              </a:buClr>
              <a:buFont typeface="Wingdings" pitchFamily="2" charset="2"/>
              <a:buNone/>
              <a:defRPr sz="4400" b="1">
                <a:solidFill>
                  <a:schemeClr val="bg1"/>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a:lstStyle>
          <a:p>
            <a:r>
              <a:rPr lang="en-US" altLang="zh-CN" sz="3600" kern="0" dirty="0" err="1"/>
              <a:t>Adaboost</a:t>
            </a:r>
            <a:endParaRPr lang="zh-CN" altLang="en-US" sz="3600" kern="0" dirty="0"/>
          </a:p>
        </p:txBody>
      </p:sp>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6417" y="5301208"/>
            <a:ext cx="1343663" cy="7141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50086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idx="1"/>
          </p:nvPr>
        </p:nvSpPr>
        <p:spPr>
          <a:prstGeom prst="rect">
            <a:avLst/>
          </a:prstGeom>
        </p:spPr>
        <p:txBody>
          <a:bodyPr wrap="none">
            <a:spAutoFit/>
          </a:bodyPr>
          <a:lstStyle/>
          <a:p>
            <a:r>
              <a:rPr lang="en-US" altLang="zh-CN" dirty="0" err="1"/>
              <a:t>Adaboost</a:t>
            </a:r>
            <a:endParaRPr lang="en-US" altLang="zh-CN" dirty="0"/>
          </a:p>
        </p:txBody>
      </p:sp>
      <p:pic>
        <p:nvPicPr>
          <p:cNvPr id="10" name="Picture 3"/>
          <p:cNvPicPr>
            <a:picLocks noChangeAspect="1" noChangeArrowheads="1"/>
          </p:cNvPicPr>
          <p:nvPr/>
        </p:nvPicPr>
        <p:blipFill>
          <a:blip r:embed="rId2"/>
          <a:stretch>
            <a:fillRect/>
          </a:stretch>
        </p:blipFill>
        <p:spPr bwMode="auto">
          <a:xfrm>
            <a:off x="1332274" y="2146308"/>
            <a:ext cx="6555840" cy="4000528"/>
          </a:xfrm>
          <a:prstGeom prst="rect">
            <a:avLst/>
          </a:prstGeom>
          <a:noFill/>
          <a:ln w="9525">
            <a:noFill/>
            <a:miter lim="800000"/>
            <a:headEnd/>
            <a:tailEnd/>
          </a:ln>
          <a:effectLst/>
        </p:spPr>
      </p:pic>
      <p:sp>
        <p:nvSpPr>
          <p:cNvPr id="6" name="Rectangle 2"/>
          <p:cNvSpPr txBox="1">
            <a:spLocks noChangeArrowheads="1"/>
          </p:cNvSpPr>
          <p:nvPr/>
        </p:nvSpPr>
        <p:spPr>
          <a:xfrm>
            <a:off x="-44362" y="404664"/>
            <a:ext cx="8731162" cy="854968"/>
          </a:xfrm>
          <a:prstGeom prst="rect">
            <a:avLst/>
          </a:prstGeom>
        </p:spPr>
        <p:txBody>
          <a:bodyPr/>
          <a:lstStyle>
            <a:lvl1pPr marL="0" indent="0" algn="l" rtl="0" eaLnBrk="0" fontAlgn="base" hangingPunct="0">
              <a:spcBef>
                <a:spcPct val="0"/>
              </a:spcBef>
              <a:spcAft>
                <a:spcPct val="0"/>
              </a:spcAft>
              <a:buClr>
                <a:srgbClr val="FF33CC"/>
              </a:buClr>
              <a:buFont typeface="Wingdings" pitchFamily="2" charset="2"/>
              <a:buNone/>
              <a:defRPr sz="4400" b="1">
                <a:solidFill>
                  <a:schemeClr val="bg1"/>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a:lstStyle>
          <a:p>
            <a:r>
              <a:rPr lang="en-US" altLang="zh-CN" sz="3600" kern="0" dirty="0" err="1"/>
              <a:t>Adaboost</a:t>
            </a:r>
            <a:endParaRPr lang="zh-CN" altLang="en-US" sz="3600" kern="0" dirty="0"/>
          </a:p>
        </p:txBody>
      </p:sp>
    </p:spTree>
    <p:extLst>
      <p:ext uri="{BB962C8B-B14F-4D97-AF65-F5344CB8AC3E}">
        <p14:creationId xmlns:p14="http://schemas.microsoft.com/office/powerpoint/2010/main" val="33357972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pPr>
              <a:defRPr/>
            </a:pPr>
            <a:fld id="{CA3C7380-A19B-43AF-9E2E-C18DBCF89573}" type="slidenum">
              <a:rPr lang="en-US" altLang="zh-CN" smtClean="0"/>
              <a:pPr>
                <a:defRPr/>
              </a:pPr>
              <a:t>16</a:t>
            </a:fld>
            <a:endParaRPr lang="en-US" altLang="zh-CN"/>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graphicFrame>
        <p:nvGraphicFramePr>
          <p:cNvPr id="7" name="对象 6"/>
          <p:cNvGraphicFramePr>
            <a:graphicFrameLocks noChangeAspect="1"/>
          </p:cNvGraphicFramePr>
          <p:nvPr/>
        </p:nvGraphicFramePr>
        <p:xfrm>
          <a:off x="0" y="0"/>
          <a:ext cx="180975" cy="161925"/>
        </p:xfrm>
        <a:graphic>
          <a:graphicData uri="http://schemas.openxmlformats.org/presentationml/2006/ole">
            <mc:AlternateContent xmlns:mc="http://schemas.openxmlformats.org/markup-compatibility/2006">
              <mc:Choice xmlns:v="urn:schemas-microsoft-com:vml" Requires="v">
                <p:oleObj spid="_x0000_s1063" r:id="rId3" imgW="177492" imgH="164814" progId="Equation.DSMT4">
                  <p:embed/>
                </p:oleObj>
              </mc:Choice>
              <mc:Fallback>
                <p:oleObj r:id="rId3" imgW="177492" imgH="164814"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180975" cy="161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内容占位符 1"/>
          <p:cNvSpPr>
            <a:spLocks noGrp="1"/>
          </p:cNvSpPr>
          <p:nvPr>
            <p:ph idx="1"/>
          </p:nvPr>
        </p:nvSpPr>
        <p:spPr/>
        <p:txBody>
          <a:bodyPr/>
          <a:lstStyle/>
          <a:p>
            <a:endParaRPr lang="zh-CN" altLang="en-US" dirty="0"/>
          </a:p>
        </p:txBody>
      </p:sp>
      <p:pic>
        <p:nvPicPr>
          <p:cNvPr id="1039" name="Picture 1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1556792"/>
            <a:ext cx="7620000" cy="3076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1"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4797152"/>
            <a:ext cx="5210175" cy="619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2"/>
          <p:cNvSpPr txBox="1">
            <a:spLocks noChangeArrowheads="1"/>
          </p:cNvSpPr>
          <p:nvPr/>
        </p:nvSpPr>
        <p:spPr>
          <a:xfrm>
            <a:off x="-44362" y="404664"/>
            <a:ext cx="8731162" cy="854968"/>
          </a:xfrm>
          <a:prstGeom prst="rect">
            <a:avLst/>
          </a:prstGeom>
        </p:spPr>
        <p:txBody>
          <a:bodyPr/>
          <a:lstStyle>
            <a:lvl1pPr marL="0" indent="0" algn="l" rtl="0" eaLnBrk="0" fontAlgn="base" hangingPunct="0">
              <a:spcBef>
                <a:spcPct val="0"/>
              </a:spcBef>
              <a:spcAft>
                <a:spcPct val="0"/>
              </a:spcAft>
              <a:buClr>
                <a:srgbClr val="FF33CC"/>
              </a:buClr>
              <a:buFont typeface="Wingdings" pitchFamily="2" charset="2"/>
              <a:buNone/>
              <a:defRPr sz="4400" b="1">
                <a:solidFill>
                  <a:schemeClr val="bg1"/>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a:lstStyle>
          <a:p>
            <a:r>
              <a:rPr lang="en-US" altLang="zh-CN" sz="3600" kern="0" dirty="0" err="1"/>
              <a:t>Adaboost</a:t>
            </a:r>
            <a:endParaRPr lang="zh-CN" altLang="en-US" sz="3600" kern="0" dirty="0"/>
          </a:p>
        </p:txBody>
      </p:sp>
    </p:spTree>
    <p:extLst>
      <p:ext uri="{BB962C8B-B14F-4D97-AF65-F5344CB8AC3E}">
        <p14:creationId xmlns:p14="http://schemas.microsoft.com/office/powerpoint/2010/main" val="13177087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2"/>
          <p:cNvSpPr>
            <a:spLocks noGrp="1"/>
          </p:cNvSpPr>
          <p:nvPr>
            <p:ph idx="1"/>
          </p:nvPr>
        </p:nvSpPr>
        <p:spPr>
          <a:xfrm>
            <a:off x="395536" y="1268760"/>
            <a:ext cx="8229600" cy="4525963"/>
          </a:xfrm>
        </p:spPr>
        <p:txBody>
          <a:bodyPr/>
          <a:lstStyle/>
          <a:p>
            <a:pPr marL="0" indent="0">
              <a:buNone/>
            </a:pPr>
            <a:endParaRPr lang="en-US" altLang="zh-CN" sz="2400" dirty="0" smtClean="0"/>
          </a:p>
          <a:p>
            <a:pPr marL="0" indent="0">
              <a:buNone/>
            </a:pPr>
            <a:r>
              <a:rPr lang="zh-CN" altLang="en-US" b="1" dirty="0" smtClean="0"/>
              <a:t>     </a:t>
            </a:r>
            <a:endParaRPr lang="en-US" altLang="zh-CN" b="1" dirty="0" smtClean="0"/>
          </a:p>
          <a:p>
            <a:pPr marL="0" indent="0">
              <a:buNone/>
            </a:pPr>
            <a:r>
              <a:rPr lang="zh-CN" altLang="en-US" b="1" dirty="0"/>
              <a:t> </a:t>
            </a:r>
            <a:r>
              <a:rPr lang="zh-CN" altLang="en-US" b="1" dirty="0" smtClean="0"/>
              <a:t>  </a:t>
            </a:r>
            <a:endParaRPr lang="en-US" altLang="zh-CN" b="1" dirty="0" smtClean="0"/>
          </a:p>
          <a:p>
            <a:pPr marL="0" indent="0">
              <a:buNone/>
            </a:pPr>
            <a:endParaRPr lang="en-US" altLang="zh-CN" dirty="0" smtClean="0"/>
          </a:p>
          <a:p>
            <a:endParaRPr lang="zh-CN" alt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84784"/>
            <a:ext cx="6905625" cy="3028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txBox="1">
            <a:spLocks noChangeArrowheads="1"/>
          </p:cNvSpPr>
          <p:nvPr/>
        </p:nvSpPr>
        <p:spPr>
          <a:xfrm>
            <a:off x="-44362" y="404664"/>
            <a:ext cx="8731162" cy="854968"/>
          </a:xfrm>
          <a:prstGeom prst="rect">
            <a:avLst/>
          </a:prstGeom>
        </p:spPr>
        <p:txBody>
          <a:bodyPr/>
          <a:lstStyle>
            <a:lvl1pPr marL="0" indent="0" algn="l" rtl="0" eaLnBrk="0" fontAlgn="base" hangingPunct="0">
              <a:spcBef>
                <a:spcPct val="0"/>
              </a:spcBef>
              <a:spcAft>
                <a:spcPct val="0"/>
              </a:spcAft>
              <a:buClr>
                <a:srgbClr val="FF33CC"/>
              </a:buClr>
              <a:buFont typeface="Wingdings" pitchFamily="2" charset="2"/>
              <a:buNone/>
              <a:defRPr sz="4400" b="1">
                <a:solidFill>
                  <a:schemeClr val="bg1"/>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a:lstStyle>
          <a:p>
            <a:r>
              <a:rPr lang="en-US" altLang="zh-CN" sz="3600" kern="0" dirty="0" err="1"/>
              <a:t>Adaboost</a:t>
            </a:r>
            <a:endParaRPr lang="zh-CN" altLang="en-US" sz="3600" kern="0" dirty="0"/>
          </a:p>
        </p:txBody>
      </p:sp>
    </p:spTree>
    <p:extLst>
      <p:ext uri="{BB962C8B-B14F-4D97-AF65-F5344CB8AC3E}">
        <p14:creationId xmlns:p14="http://schemas.microsoft.com/office/powerpoint/2010/main" val="42140832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pPr>
              <a:defRPr/>
            </a:pPr>
            <a:fld id="{CA3C7380-A19B-43AF-9E2E-C18DBCF89573}" type="slidenum">
              <a:rPr lang="en-US" altLang="zh-CN" smtClean="0"/>
              <a:pPr>
                <a:defRPr/>
              </a:pPr>
              <a:t>18</a:t>
            </a:fld>
            <a:endParaRPr lang="en-US" altLang="zh-CN"/>
          </a:p>
        </p:txBody>
      </p:sp>
      <p:sp>
        <p:nvSpPr>
          <p:cNvPr id="7" name="Rectangle 2"/>
          <p:cNvSpPr txBox="1">
            <a:spLocks noChangeArrowheads="1"/>
          </p:cNvSpPr>
          <p:nvPr/>
        </p:nvSpPr>
        <p:spPr>
          <a:xfrm>
            <a:off x="-44362" y="404664"/>
            <a:ext cx="8731162" cy="854968"/>
          </a:xfrm>
          <a:prstGeom prst="rect">
            <a:avLst/>
          </a:prstGeom>
        </p:spPr>
        <p:txBody>
          <a:bodyPr/>
          <a:lstStyle>
            <a:lvl1pPr marL="0" indent="0" algn="l" rtl="0" eaLnBrk="0" fontAlgn="base" hangingPunct="0">
              <a:spcBef>
                <a:spcPct val="0"/>
              </a:spcBef>
              <a:spcAft>
                <a:spcPct val="0"/>
              </a:spcAft>
              <a:buClr>
                <a:srgbClr val="FF33CC"/>
              </a:buClr>
              <a:buFont typeface="Wingdings" pitchFamily="2" charset="2"/>
              <a:buNone/>
              <a:defRPr sz="4400" b="1">
                <a:solidFill>
                  <a:schemeClr val="bg1"/>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a:lstStyle>
          <a:p>
            <a:r>
              <a:rPr lang="zh-CN" altLang="en-US" sz="3600" kern="0" dirty="0" smtClean="0"/>
              <a:t>算法比较</a:t>
            </a:r>
            <a:endParaRPr lang="zh-CN" altLang="en-US" sz="3600" kern="0" dirty="0"/>
          </a:p>
        </p:txBody>
      </p:sp>
      <p:sp>
        <p:nvSpPr>
          <p:cNvPr id="5" name="矩形 4"/>
          <p:cNvSpPr/>
          <p:nvPr/>
        </p:nvSpPr>
        <p:spPr>
          <a:xfrm>
            <a:off x="611560" y="1443841"/>
            <a:ext cx="8075240" cy="4154984"/>
          </a:xfrm>
          <a:prstGeom prst="rect">
            <a:avLst/>
          </a:prstGeom>
        </p:spPr>
        <p:txBody>
          <a:bodyPr wrap="square">
            <a:spAutoFit/>
          </a:bodyPr>
          <a:lstStyle/>
          <a:p>
            <a:r>
              <a:rPr lang="en-US" altLang="zh-CN" sz="2400" dirty="0" smtClean="0"/>
              <a:t>1</a:t>
            </a:r>
            <a:r>
              <a:rPr lang="zh-CN" altLang="en-US" sz="2400" dirty="0" smtClean="0"/>
              <a:t>）</a:t>
            </a:r>
            <a:r>
              <a:rPr lang="en-US" altLang="zh-CN" sz="2400" dirty="0" smtClean="0"/>
              <a:t>Bagging</a:t>
            </a:r>
            <a:r>
              <a:rPr lang="zh-CN" altLang="en-US" sz="2400" dirty="0"/>
              <a:t>的训练集的选择是</a:t>
            </a:r>
            <a:r>
              <a:rPr lang="zh-CN" altLang="en-US" sz="2400" dirty="0">
                <a:solidFill>
                  <a:srgbClr val="FF0000"/>
                </a:solidFill>
              </a:rPr>
              <a:t>随机</a:t>
            </a:r>
            <a:r>
              <a:rPr lang="zh-CN" altLang="en-US" sz="2400" dirty="0"/>
              <a:t>的，各轮训练集之间</a:t>
            </a:r>
            <a:r>
              <a:rPr lang="zh-CN" altLang="en-US" sz="2400" dirty="0">
                <a:solidFill>
                  <a:srgbClr val="FF0000"/>
                </a:solidFill>
              </a:rPr>
              <a:t>相互独立</a:t>
            </a:r>
            <a:r>
              <a:rPr lang="zh-CN" altLang="en-US" sz="2400" dirty="0"/>
              <a:t>，而</a:t>
            </a:r>
            <a:r>
              <a:rPr lang="en-US" altLang="zh-CN" sz="2400" dirty="0" err="1"/>
              <a:t>Boostlng</a:t>
            </a:r>
            <a:r>
              <a:rPr lang="zh-CN" altLang="en-US" sz="2400" dirty="0"/>
              <a:t>的训练集的选择是</a:t>
            </a:r>
            <a:r>
              <a:rPr lang="zh-CN" altLang="en-US" sz="2400" dirty="0">
                <a:solidFill>
                  <a:srgbClr val="FF0000"/>
                </a:solidFill>
              </a:rPr>
              <a:t>独立</a:t>
            </a:r>
            <a:r>
              <a:rPr lang="zh-CN" altLang="en-US" sz="2400" dirty="0"/>
              <a:t>的，各轮训练集的选择与前面各轮的</a:t>
            </a:r>
            <a:r>
              <a:rPr lang="zh-CN" altLang="en-US" sz="2400" dirty="0">
                <a:solidFill>
                  <a:srgbClr val="FF0000"/>
                </a:solidFill>
              </a:rPr>
              <a:t>学习结果有关</a:t>
            </a:r>
            <a:r>
              <a:rPr lang="zh-CN" altLang="en-US" sz="2400" dirty="0" smtClean="0"/>
              <a:t>；</a:t>
            </a:r>
            <a:endParaRPr lang="en-US" altLang="zh-CN" sz="2400" dirty="0" smtClean="0"/>
          </a:p>
          <a:p>
            <a:r>
              <a:rPr lang="en-US" altLang="zh-CN" sz="2400" dirty="0" smtClean="0"/>
              <a:t>2</a:t>
            </a:r>
            <a:r>
              <a:rPr lang="zh-CN" altLang="en-US" sz="2400" dirty="0" smtClean="0"/>
              <a:t>）</a:t>
            </a:r>
            <a:r>
              <a:rPr lang="en-US" altLang="zh-CN" sz="2400" dirty="0" smtClean="0"/>
              <a:t>Bagging</a:t>
            </a:r>
            <a:r>
              <a:rPr lang="zh-CN" altLang="en-US" sz="2400" dirty="0"/>
              <a:t>的各个预测函数没有</a:t>
            </a:r>
            <a:r>
              <a:rPr lang="zh-CN" altLang="en-US" sz="2400" dirty="0">
                <a:solidFill>
                  <a:srgbClr val="FF0000"/>
                </a:solidFill>
              </a:rPr>
              <a:t>权重</a:t>
            </a:r>
            <a:r>
              <a:rPr lang="zh-CN" altLang="en-US" sz="2400" dirty="0"/>
              <a:t>，而</a:t>
            </a:r>
            <a:r>
              <a:rPr lang="en-US" altLang="zh-CN" sz="2400" dirty="0"/>
              <a:t>Boosting</a:t>
            </a:r>
            <a:r>
              <a:rPr lang="zh-CN" altLang="en-US" sz="2400" dirty="0"/>
              <a:t>是有权重的</a:t>
            </a:r>
            <a:r>
              <a:rPr lang="zh-CN" altLang="en-US" sz="2400" dirty="0" smtClean="0"/>
              <a:t>；</a:t>
            </a:r>
            <a:endParaRPr lang="en-US" altLang="zh-CN" sz="2400" dirty="0" smtClean="0"/>
          </a:p>
          <a:p>
            <a:r>
              <a:rPr lang="en-US" altLang="zh-CN" sz="2400" dirty="0" smtClean="0"/>
              <a:t>3</a:t>
            </a:r>
            <a:r>
              <a:rPr lang="zh-CN" altLang="en-US" sz="2400" dirty="0" smtClean="0"/>
              <a:t>）</a:t>
            </a:r>
            <a:r>
              <a:rPr lang="en-US" altLang="zh-CN" sz="2400" dirty="0" smtClean="0"/>
              <a:t>Bagging</a:t>
            </a:r>
            <a:r>
              <a:rPr lang="zh-CN" altLang="en-US" sz="2400" dirty="0"/>
              <a:t>的各个预测函数可以</a:t>
            </a:r>
            <a:r>
              <a:rPr lang="zh-CN" altLang="en-US" sz="2400" dirty="0">
                <a:solidFill>
                  <a:srgbClr val="FF0000"/>
                </a:solidFill>
              </a:rPr>
              <a:t>并行</a:t>
            </a:r>
            <a:r>
              <a:rPr lang="zh-CN" altLang="en-US" sz="2400" dirty="0"/>
              <a:t>生成，而</a:t>
            </a:r>
            <a:r>
              <a:rPr lang="en-US" altLang="zh-CN" sz="2400" dirty="0"/>
              <a:t>Boosting</a:t>
            </a:r>
            <a:r>
              <a:rPr lang="zh-CN" altLang="en-US" sz="2400" dirty="0"/>
              <a:t>的各个预测函数只能</a:t>
            </a:r>
            <a:r>
              <a:rPr lang="zh-CN" altLang="en-US" sz="2400" dirty="0">
                <a:solidFill>
                  <a:srgbClr val="FF0000"/>
                </a:solidFill>
              </a:rPr>
              <a:t>顺序</a:t>
            </a:r>
            <a:r>
              <a:rPr lang="zh-CN" altLang="en-US" sz="2400" dirty="0"/>
              <a:t>生成。对于象神经网络这样极为耗时的学习方法。</a:t>
            </a:r>
            <a:r>
              <a:rPr lang="en-US" altLang="zh-CN" sz="2400" dirty="0"/>
              <a:t>Bagging</a:t>
            </a:r>
            <a:r>
              <a:rPr lang="zh-CN" altLang="en-US" sz="2400" dirty="0"/>
              <a:t>可通过并行训练节省大量时间开销。　　　</a:t>
            </a:r>
            <a:endParaRPr lang="en-US" altLang="zh-CN" sz="2400" dirty="0" smtClean="0"/>
          </a:p>
          <a:p>
            <a:r>
              <a:rPr lang="en-US" altLang="zh-CN" sz="2400" dirty="0"/>
              <a:t>——</a:t>
            </a:r>
            <a:r>
              <a:rPr lang="en-US" altLang="zh-CN" sz="2400" dirty="0" smtClean="0"/>
              <a:t>bagging</a:t>
            </a:r>
            <a:r>
              <a:rPr lang="zh-CN" altLang="en-US" sz="2400" dirty="0"/>
              <a:t>和</a:t>
            </a:r>
            <a:r>
              <a:rPr lang="en-US" altLang="zh-CN" sz="2400" dirty="0"/>
              <a:t>boosting</a:t>
            </a:r>
            <a:r>
              <a:rPr lang="zh-CN" altLang="en-US" sz="2400" dirty="0"/>
              <a:t>都可以有效地提高分类的</a:t>
            </a:r>
            <a:r>
              <a:rPr lang="zh-CN" altLang="en-US" sz="2400" dirty="0">
                <a:solidFill>
                  <a:srgbClr val="FF0000"/>
                </a:solidFill>
              </a:rPr>
              <a:t>准确性</a:t>
            </a:r>
            <a:r>
              <a:rPr lang="zh-CN" altLang="en-US" sz="2400" dirty="0"/>
              <a:t>。在大多数数据集中，</a:t>
            </a:r>
            <a:r>
              <a:rPr lang="en-US" altLang="zh-CN" sz="2400" dirty="0"/>
              <a:t>boosting</a:t>
            </a:r>
            <a:r>
              <a:rPr lang="zh-CN" altLang="en-US" sz="2400" dirty="0"/>
              <a:t>的准确性比</a:t>
            </a:r>
            <a:r>
              <a:rPr lang="en-US" altLang="zh-CN" sz="2400" dirty="0"/>
              <a:t>bagging</a:t>
            </a:r>
            <a:r>
              <a:rPr lang="zh-CN" altLang="en-US" sz="2400" dirty="0"/>
              <a:t>高。在有些数据集中，</a:t>
            </a:r>
            <a:r>
              <a:rPr lang="en-US" altLang="zh-CN" sz="2400" dirty="0"/>
              <a:t>boosting</a:t>
            </a:r>
            <a:r>
              <a:rPr lang="zh-CN" altLang="en-US" sz="2400" dirty="0"/>
              <a:t>会引起退化</a:t>
            </a:r>
            <a:r>
              <a:rPr lang="zh-CN" altLang="en-US" dirty="0"/>
              <a:t>。</a:t>
            </a:r>
          </a:p>
        </p:txBody>
      </p:sp>
    </p:spTree>
    <p:extLst>
      <p:ext uri="{BB962C8B-B14F-4D97-AF65-F5344CB8AC3E}">
        <p14:creationId xmlns:p14="http://schemas.microsoft.com/office/powerpoint/2010/main" val="3157042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107504" y="260648"/>
            <a:ext cx="8731162" cy="1143000"/>
          </a:xfrm>
        </p:spPr>
        <p:txBody>
          <a:bodyPr/>
          <a:lstStyle/>
          <a:p>
            <a:r>
              <a:rPr lang="en-US" altLang="zh-CN" sz="4000" dirty="0" smtClean="0">
                <a:effectLst/>
              </a:rPr>
              <a:t>Ensembling neural network</a:t>
            </a:r>
            <a:r>
              <a:rPr lang="zh-CN" altLang="zh-CN" dirty="0">
                <a:effectLst/>
              </a:rPr>
              <a:t/>
            </a:r>
            <a:br>
              <a:rPr lang="zh-CN" altLang="zh-CN" dirty="0">
                <a:effectLst/>
              </a:rPr>
            </a:br>
            <a:endParaRPr lang="zh-CN" altLang="en-US" dirty="0">
              <a:latin typeface="黑体" pitchFamily="49" charset="-122"/>
              <a:ea typeface="黑体" pitchFamily="49" charset="-122"/>
            </a:endParaRPr>
          </a:p>
        </p:txBody>
      </p:sp>
      <p:sp>
        <p:nvSpPr>
          <p:cNvPr id="6" name="内容占位符 2"/>
          <p:cNvSpPr>
            <a:spLocks noGrp="1"/>
          </p:cNvSpPr>
          <p:nvPr>
            <p:ph idx="1"/>
          </p:nvPr>
        </p:nvSpPr>
        <p:spPr>
          <a:xfrm>
            <a:off x="395536" y="1268760"/>
            <a:ext cx="8229600" cy="4525963"/>
          </a:xfrm>
        </p:spPr>
        <p:txBody>
          <a:bodyPr/>
          <a:lstStyle/>
          <a:p>
            <a:pPr marL="0" indent="0">
              <a:buNone/>
            </a:pPr>
            <a:endParaRPr lang="en-US" altLang="zh-CN" sz="800" dirty="0" smtClean="0"/>
          </a:p>
          <a:p>
            <a:r>
              <a:rPr lang="zh-CN" altLang="en-US" sz="2400" dirty="0" smtClean="0"/>
              <a:t>现在设想是否有一种集成网络，使用部分的网络会比使用所有的网络在回归、分类问题上</a:t>
            </a:r>
            <a:r>
              <a:rPr lang="zh-CN" altLang="en-US" sz="2400" dirty="0" smtClean="0">
                <a:solidFill>
                  <a:srgbClr val="FF0000"/>
                </a:solidFill>
              </a:rPr>
              <a:t>泛化误差更小</a:t>
            </a:r>
            <a:r>
              <a:rPr lang="zh-CN" altLang="en-US" sz="2400" dirty="0" smtClean="0"/>
              <a:t>？？也就是去除不好的网络</a:t>
            </a:r>
            <a:endParaRPr lang="en-US" altLang="zh-CN" dirty="0"/>
          </a:p>
          <a:p>
            <a:pPr marL="0" indent="0">
              <a:buNone/>
            </a:pPr>
            <a:r>
              <a:rPr lang="zh-CN" altLang="en-US" sz="2400" dirty="0" smtClean="0"/>
              <a:t>     假设</a:t>
            </a:r>
            <a:endParaRPr lang="en-US" altLang="zh-CN" sz="2400" dirty="0" smtClean="0"/>
          </a:p>
          <a:p>
            <a:pPr marL="0" indent="0">
              <a:buNone/>
            </a:pPr>
            <a:endParaRPr lang="en-US" altLang="zh-CN" sz="2400" b="1" dirty="0" smtClean="0"/>
          </a:p>
          <a:p>
            <a:pPr marL="0" indent="0">
              <a:buNone/>
            </a:pPr>
            <a:endParaRPr lang="en-US" altLang="zh-CN" dirty="0" smtClean="0"/>
          </a:p>
          <a:p>
            <a:pPr marL="0" indent="0">
              <a:buNone/>
            </a:pPr>
            <a:endParaRPr lang="en-US" altLang="zh-CN" sz="1200" dirty="0" smtClean="0"/>
          </a:p>
        </p:txBody>
      </p:sp>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4789" y="2506550"/>
            <a:ext cx="2952328" cy="9226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94789" y="3429000"/>
            <a:ext cx="2952328" cy="1172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8585" y="4958270"/>
            <a:ext cx="6624736" cy="83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6638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3537857" y="3717032"/>
            <a:ext cx="417988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ea typeface="宋体" pitchFamily="2" charset="-122"/>
              </a:defRPr>
            </a:lvl1pPr>
            <a:lvl2pPr>
              <a:defRPr>
                <a:solidFill>
                  <a:schemeClr val="tx1"/>
                </a:solidFill>
                <a:latin typeface="Arial" pitchFamily="34" charset="0"/>
                <a:ea typeface="宋体" pitchFamily="2" charset="-122"/>
              </a:defRPr>
            </a:lvl2pPr>
            <a:lvl3pPr>
              <a:defRPr>
                <a:solidFill>
                  <a:schemeClr val="tx1"/>
                </a:solidFill>
                <a:latin typeface="Arial" pitchFamily="34" charset="0"/>
                <a:ea typeface="宋体" pitchFamily="2" charset="-122"/>
              </a:defRPr>
            </a:lvl3pPr>
            <a:lvl4pPr>
              <a:defRPr>
                <a:solidFill>
                  <a:schemeClr val="tx1"/>
                </a:solidFill>
                <a:latin typeface="Arial" pitchFamily="34" charset="0"/>
                <a:ea typeface="宋体" pitchFamily="2" charset="-122"/>
              </a:defRPr>
            </a:lvl4pPr>
            <a:lvl5pPr>
              <a:defRPr>
                <a:solidFill>
                  <a:schemeClr val="tx1"/>
                </a:solidFill>
                <a:latin typeface="Arial"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r>
              <a:rPr lang="zh-CN" altLang="en-US" sz="3200" dirty="0">
                <a:solidFill>
                  <a:srgbClr val="CC0000"/>
                </a:solidFill>
                <a:sym typeface="Arial" pitchFamily="34" charset="0"/>
              </a:rPr>
              <a:t>Bagging</a:t>
            </a:r>
            <a:r>
              <a:rPr lang="zh-CN" altLang="en-US" sz="3200" dirty="0" smtClean="0">
                <a:solidFill>
                  <a:srgbClr val="CC0000"/>
                </a:solidFill>
                <a:sym typeface="Arial" pitchFamily="34" charset="0"/>
              </a:rPr>
              <a:t>算法</a:t>
            </a:r>
            <a:endParaRPr lang="zh-CN" altLang="en-US" sz="3200" dirty="0">
              <a:solidFill>
                <a:srgbClr val="CC0000"/>
              </a:solidFill>
              <a:sym typeface="Arial" pitchFamily="34" charset="0"/>
            </a:endParaRPr>
          </a:p>
        </p:txBody>
      </p:sp>
      <p:sp>
        <p:nvSpPr>
          <p:cNvPr id="4100" name="Text Box 4"/>
          <p:cNvSpPr txBox="1">
            <a:spLocks noChangeArrowheads="1"/>
          </p:cNvSpPr>
          <p:nvPr/>
        </p:nvSpPr>
        <p:spPr bwMode="auto">
          <a:xfrm>
            <a:off x="4359399" y="4414551"/>
            <a:ext cx="4179887"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Arial" pitchFamily="34" charset="0"/>
                <a:ea typeface="宋体" pitchFamily="2" charset="-122"/>
              </a:defRPr>
            </a:lvl1pPr>
            <a:lvl2pPr>
              <a:defRPr>
                <a:solidFill>
                  <a:schemeClr val="tx1"/>
                </a:solidFill>
                <a:latin typeface="Arial" pitchFamily="34" charset="0"/>
                <a:ea typeface="宋体" pitchFamily="2" charset="-122"/>
              </a:defRPr>
            </a:lvl2pPr>
            <a:lvl3pPr>
              <a:defRPr>
                <a:solidFill>
                  <a:schemeClr val="tx1"/>
                </a:solidFill>
                <a:latin typeface="Arial" pitchFamily="34" charset="0"/>
                <a:ea typeface="宋体" pitchFamily="2" charset="-122"/>
              </a:defRPr>
            </a:lvl3pPr>
            <a:lvl4pPr>
              <a:defRPr>
                <a:solidFill>
                  <a:schemeClr val="tx1"/>
                </a:solidFill>
                <a:latin typeface="Arial" pitchFamily="34" charset="0"/>
                <a:ea typeface="宋体" pitchFamily="2" charset="-122"/>
              </a:defRPr>
            </a:lvl4pPr>
            <a:lvl5pPr>
              <a:defRPr>
                <a:solidFill>
                  <a:schemeClr val="tx1"/>
                </a:solidFill>
                <a:latin typeface="Arial"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r>
              <a:rPr lang="zh-CN" altLang="en-US" sz="3200" dirty="0" smtClean="0">
                <a:solidFill>
                  <a:srgbClr val="CC0000"/>
                </a:solidFill>
                <a:sym typeface="Arial" pitchFamily="34" charset="0"/>
              </a:rPr>
              <a:t>B</a:t>
            </a:r>
            <a:r>
              <a:rPr lang="en-US" altLang="zh-CN" sz="3200" dirty="0" err="1" smtClean="0">
                <a:solidFill>
                  <a:srgbClr val="CC0000"/>
                </a:solidFill>
                <a:sym typeface="Arial" pitchFamily="34" charset="0"/>
              </a:rPr>
              <a:t>oosting</a:t>
            </a:r>
            <a:r>
              <a:rPr lang="zh-CN" altLang="en-US" sz="3200" dirty="0" smtClean="0">
                <a:solidFill>
                  <a:srgbClr val="CC0000"/>
                </a:solidFill>
                <a:sym typeface="Arial" pitchFamily="34" charset="0"/>
              </a:rPr>
              <a:t>算法实现</a:t>
            </a:r>
            <a:endParaRPr lang="zh-CN" altLang="en-US" sz="3200" dirty="0">
              <a:solidFill>
                <a:srgbClr val="CC0000"/>
              </a:solidFill>
              <a:sym typeface="Arial" pitchFamily="34" charset="0"/>
            </a:endParaRPr>
          </a:p>
        </p:txBody>
      </p:sp>
      <p:sp>
        <p:nvSpPr>
          <p:cNvPr id="4102" name="Text Box 6"/>
          <p:cNvSpPr txBox="1">
            <a:spLocks noChangeArrowheads="1"/>
          </p:cNvSpPr>
          <p:nvPr/>
        </p:nvSpPr>
        <p:spPr bwMode="auto">
          <a:xfrm>
            <a:off x="5940152" y="5259859"/>
            <a:ext cx="4365625"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Arial" pitchFamily="34" charset="0"/>
                <a:ea typeface="宋体" pitchFamily="2" charset="-122"/>
              </a:defRPr>
            </a:lvl1pPr>
            <a:lvl2pPr>
              <a:defRPr>
                <a:solidFill>
                  <a:schemeClr val="tx1"/>
                </a:solidFill>
                <a:latin typeface="Arial" pitchFamily="34" charset="0"/>
                <a:ea typeface="宋体" pitchFamily="2" charset="-122"/>
              </a:defRPr>
            </a:lvl2pPr>
            <a:lvl3pPr>
              <a:defRPr>
                <a:solidFill>
                  <a:schemeClr val="tx1"/>
                </a:solidFill>
                <a:latin typeface="Arial" pitchFamily="34" charset="0"/>
                <a:ea typeface="宋体" pitchFamily="2" charset="-122"/>
              </a:defRPr>
            </a:lvl3pPr>
            <a:lvl4pPr>
              <a:defRPr>
                <a:solidFill>
                  <a:schemeClr val="tx1"/>
                </a:solidFill>
                <a:latin typeface="Arial" pitchFamily="34" charset="0"/>
                <a:ea typeface="宋体" pitchFamily="2" charset="-122"/>
              </a:defRPr>
            </a:lvl4pPr>
            <a:lvl5pPr>
              <a:defRPr>
                <a:solidFill>
                  <a:schemeClr val="tx1"/>
                </a:solidFill>
                <a:latin typeface="Arial"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r>
              <a:rPr lang="en-US" altLang="zh-CN" sz="3200" dirty="0" err="1" smtClean="0">
                <a:solidFill>
                  <a:srgbClr val="CC0000"/>
                </a:solidFill>
                <a:sym typeface="Arial" pitchFamily="34" charset="0"/>
              </a:rPr>
              <a:t>Gasen</a:t>
            </a:r>
            <a:r>
              <a:rPr lang="zh-CN" altLang="en-US" sz="3200" dirty="0" smtClean="0">
                <a:solidFill>
                  <a:srgbClr val="CC0000"/>
                </a:solidFill>
                <a:sym typeface="Arial" pitchFamily="34" charset="0"/>
              </a:rPr>
              <a:t>算法</a:t>
            </a:r>
            <a:endParaRPr lang="zh-CN" altLang="en-US" sz="3200" dirty="0">
              <a:solidFill>
                <a:srgbClr val="CC0000"/>
              </a:solidFill>
              <a:sym typeface="Arial" pitchFamily="34" charset="0"/>
            </a:endParaRPr>
          </a:p>
        </p:txBody>
      </p:sp>
      <p:sp>
        <p:nvSpPr>
          <p:cNvPr id="4103" name="Text Box 7"/>
          <p:cNvSpPr txBox="1">
            <a:spLocks noChangeArrowheads="1"/>
          </p:cNvSpPr>
          <p:nvPr/>
        </p:nvSpPr>
        <p:spPr bwMode="auto">
          <a:xfrm>
            <a:off x="918641" y="2276872"/>
            <a:ext cx="4570413"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Arial" pitchFamily="34" charset="0"/>
                <a:ea typeface="宋体" pitchFamily="2" charset="-122"/>
              </a:defRPr>
            </a:lvl1pPr>
            <a:lvl2pPr>
              <a:defRPr>
                <a:solidFill>
                  <a:schemeClr val="tx1"/>
                </a:solidFill>
                <a:latin typeface="Arial" pitchFamily="34" charset="0"/>
                <a:ea typeface="宋体" pitchFamily="2" charset="-122"/>
              </a:defRPr>
            </a:lvl2pPr>
            <a:lvl3pPr>
              <a:defRPr>
                <a:solidFill>
                  <a:schemeClr val="tx1"/>
                </a:solidFill>
                <a:latin typeface="Arial" pitchFamily="34" charset="0"/>
                <a:ea typeface="宋体" pitchFamily="2" charset="-122"/>
              </a:defRPr>
            </a:lvl3pPr>
            <a:lvl4pPr>
              <a:defRPr>
                <a:solidFill>
                  <a:schemeClr val="tx1"/>
                </a:solidFill>
                <a:latin typeface="Arial" pitchFamily="34" charset="0"/>
                <a:ea typeface="宋体" pitchFamily="2" charset="-122"/>
              </a:defRPr>
            </a:lvl4pPr>
            <a:lvl5pPr>
              <a:defRPr>
                <a:solidFill>
                  <a:schemeClr val="tx1"/>
                </a:solidFill>
                <a:latin typeface="Arial"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r>
              <a:rPr lang="zh-CN" altLang="en-US" sz="3200" dirty="0" smtClean="0">
                <a:solidFill>
                  <a:srgbClr val="CC0000"/>
                </a:solidFill>
                <a:sym typeface="Arial" pitchFamily="34" charset="0"/>
              </a:rPr>
              <a:t>强学习算法&amp;弱学习算法</a:t>
            </a:r>
            <a:endParaRPr lang="zh-CN" altLang="en-US" sz="3200" dirty="0">
              <a:solidFill>
                <a:srgbClr val="CC0000"/>
              </a:solidFill>
              <a:sym typeface="Arial" pitchFamily="34" charset="0"/>
            </a:endParaRPr>
          </a:p>
        </p:txBody>
      </p:sp>
      <p:sp>
        <p:nvSpPr>
          <p:cNvPr id="9" name="Text Box 4"/>
          <p:cNvSpPr txBox="1">
            <a:spLocks noChangeArrowheads="1"/>
          </p:cNvSpPr>
          <p:nvPr/>
        </p:nvSpPr>
        <p:spPr bwMode="auto">
          <a:xfrm>
            <a:off x="179512" y="1556792"/>
            <a:ext cx="4179887"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Arial" pitchFamily="34" charset="0"/>
                <a:ea typeface="宋体" pitchFamily="2" charset="-122"/>
              </a:defRPr>
            </a:lvl1pPr>
            <a:lvl2pPr>
              <a:defRPr>
                <a:solidFill>
                  <a:schemeClr val="tx1"/>
                </a:solidFill>
                <a:latin typeface="Arial" pitchFamily="34" charset="0"/>
                <a:ea typeface="宋体" pitchFamily="2" charset="-122"/>
              </a:defRPr>
            </a:lvl2pPr>
            <a:lvl3pPr>
              <a:defRPr>
                <a:solidFill>
                  <a:schemeClr val="tx1"/>
                </a:solidFill>
                <a:latin typeface="Arial" pitchFamily="34" charset="0"/>
                <a:ea typeface="宋体" pitchFamily="2" charset="-122"/>
              </a:defRPr>
            </a:lvl3pPr>
            <a:lvl4pPr>
              <a:defRPr>
                <a:solidFill>
                  <a:schemeClr val="tx1"/>
                </a:solidFill>
                <a:latin typeface="Arial" pitchFamily="34" charset="0"/>
                <a:ea typeface="宋体" pitchFamily="2" charset="-122"/>
              </a:defRPr>
            </a:lvl4pPr>
            <a:lvl5pPr>
              <a:defRPr>
                <a:solidFill>
                  <a:schemeClr val="tx1"/>
                </a:solidFill>
                <a:latin typeface="Arial"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r>
              <a:rPr lang="zh-CN" altLang="en-US" sz="3200" dirty="0" smtClean="0">
                <a:solidFill>
                  <a:srgbClr val="CC0000"/>
                </a:solidFill>
                <a:sym typeface="Arial" pitchFamily="34" charset="0"/>
              </a:rPr>
              <a:t>集成学习</a:t>
            </a:r>
            <a:r>
              <a:rPr lang="zh-CN" altLang="en-US" sz="3200" dirty="0">
                <a:solidFill>
                  <a:srgbClr val="CC0000"/>
                </a:solidFill>
                <a:sym typeface="Arial" pitchFamily="34" charset="0"/>
              </a:rPr>
              <a:t>基本概念</a:t>
            </a:r>
          </a:p>
        </p:txBody>
      </p:sp>
      <p:sp>
        <p:nvSpPr>
          <p:cNvPr id="3" name="左大括号 2"/>
          <p:cNvSpPr/>
          <p:nvPr/>
        </p:nvSpPr>
        <p:spPr>
          <a:xfrm>
            <a:off x="2555776" y="3599652"/>
            <a:ext cx="648072" cy="256565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 name="TextBox 3"/>
          <p:cNvSpPr txBox="1"/>
          <p:nvPr/>
        </p:nvSpPr>
        <p:spPr>
          <a:xfrm>
            <a:off x="0" y="4688849"/>
            <a:ext cx="2627784" cy="584775"/>
          </a:xfrm>
          <a:prstGeom prst="rect">
            <a:avLst/>
          </a:prstGeom>
          <a:noFill/>
        </p:spPr>
        <p:txBody>
          <a:bodyPr wrap="square" rtlCol="0">
            <a:spAutoFit/>
          </a:bodyPr>
          <a:lstStyle/>
          <a:p>
            <a:r>
              <a:rPr lang="zh-CN" altLang="en-US" sz="3200" dirty="0" smtClean="0"/>
              <a:t>三种集成算法</a:t>
            </a:r>
            <a:endParaRPr lang="zh-CN" altLang="en-US" sz="3200" dirty="0"/>
          </a:p>
        </p:txBody>
      </p:sp>
      <p:sp>
        <p:nvSpPr>
          <p:cNvPr id="5" name="TextBox 4"/>
          <p:cNvSpPr txBox="1"/>
          <p:nvPr/>
        </p:nvSpPr>
        <p:spPr>
          <a:xfrm>
            <a:off x="-66281" y="151993"/>
            <a:ext cx="4608512" cy="769441"/>
          </a:xfrm>
          <a:prstGeom prst="rect">
            <a:avLst/>
          </a:prstGeom>
          <a:noFill/>
        </p:spPr>
        <p:txBody>
          <a:bodyPr wrap="square" rtlCol="0">
            <a:spAutoFit/>
          </a:bodyPr>
          <a:lstStyle/>
          <a:p>
            <a:r>
              <a:rPr lang="zh-CN" altLang="en-US" sz="4400" dirty="0">
                <a:solidFill>
                  <a:srgbClr val="FF0000"/>
                </a:solidFill>
              </a:rPr>
              <a:t>主要内容</a:t>
            </a:r>
          </a:p>
        </p:txBody>
      </p:sp>
      <p:sp>
        <p:nvSpPr>
          <p:cNvPr id="12" name="Text Box 7"/>
          <p:cNvSpPr txBox="1">
            <a:spLocks noChangeArrowheads="1"/>
          </p:cNvSpPr>
          <p:nvPr/>
        </p:nvSpPr>
        <p:spPr bwMode="auto">
          <a:xfrm>
            <a:off x="1752768" y="3001931"/>
            <a:ext cx="4570413"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Arial" pitchFamily="34" charset="0"/>
                <a:ea typeface="宋体" pitchFamily="2" charset="-122"/>
              </a:defRPr>
            </a:lvl1pPr>
            <a:lvl2pPr>
              <a:defRPr>
                <a:solidFill>
                  <a:schemeClr val="tx1"/>
                </a:solidFill>
                <a:latin typeface="Arial" pitchFamily="34" charset="0"/>
                <a:ea typeface="宋体" pitchFamily="2" charset="-122"/>
              </a:defRPr>
            </a:lvl2pPr>
            <a:lvl3pPr>
              <a:defRPr>
                <a:solidFill>
                  <a:schemeClr val="tx1"/>
                </a:solidFill>
                <a:latin typeface="Arial" pitchFamily="34" charset="0"/>
                <a:ea typeface="宋体" pitchFamily="2" charset="-122"/>
              </a:defRPr>
            </a:lvl3pPr>
            <a:lvl4pPr>
              <a:defRPr>
                <a:solidFill>
                  <a:schemeClr val="tx1"/>
                </a:solidFill>
                <a:latin typeface="Arial" pitchFamily="34" charset="0"/>
                <a:ea typeface="宋体" pitchFamily="2" charset="-122"/>
              </a:defRPr>
            </a:lvl4pPr>
            <a:lvl5pPr>
              <a:defRPr>
                <a:solidFill>
                  <a:schemeClr val="tx1"/>
                </a:solidFill>
                <a:latin typeface="Arial"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r>
              <a:rPr lang="zh-CN" altLang="en-US" sz="3200" dirty="0" smtClean="0">
                <a:solidFill>
                  <a:srgbClr val="CC0000"/>
                </a:solidFill>
                <a:sym typeface="Arial" pitchFamily="34" charset="0"/>
              </a:rPr>
              <a:t>神经网络集成原理概述</a:t>
            </a:r>
            <a:endParaRPr lang="zh-CN" altLang="en-US" sz="3200" dirty="0">
              <a:solidFill>
                <a:srgbClr val="CC0000"/>
              </a:solidFill>
              <a:sym typeface="Arial" pitchFamily="34" charset="0"/>
            </a:endParaRPr>
          </a:p>
        </p:txBody>
      </p:sp>
      <p:sp>
        <p:nvSpPr>
          <p:cNvPr id="11" name="Text Box 6"/>
          <p:cNvSpPr txBox="1">
            <a:spLocks noChangeArrowheads="1"/>
          </p:cNvSpPr>
          <p:nvPr/>
        </p:nvSpPr>
        <p:spPr bwMode="auto">
          <a:xfrm>
            <a:off x="6876256" y="5964643"/>
            <a:ext cx="4365625" cy="5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a:solidFill>
                  <a:schemeClr val="tx1"/>
                </a:solidFill>
                <a:latin typeface="Arial" pitchFamily="34" charset="0"/>
                <a:ea typeface="宋体" pitchFamily="2" charset="-122"/>
              </a:defRPr>
            </a:lvl1pPr>
            <a:lvl2pPr>
              <a:defRPr>
                <a:solidFill>
                  <a:schemeClr val="tx1"/>
                </a:solidFill>
                <a:latin typeface="Arial" pitchFamily="34" charset="0"/>
                <a:ea typeface="宋体" pitchFamily="2" charset="-122"/>
              </a:defRPr>
            </a:lvl2pPr>
            <a:lvl3pPr>
              <a:defRPr>
                <a:solidFill>
                  <a:schemeClr val="tx1"/>
                </a:solidFill>
                <a:latin typeface="Arial" pitchFamily="34" charset="0"/>
                <a:ea typeface="宋体" pitchFamily="2" charset="-122"/>
              </a:defRPr>
            </a:lvl3pPr>
            <a:lvl4pPr>
              <a:defRPr>
                <a:solidFill>
                  <a:schemeClr val="tx1"/>
                </a:solidFill>
                <a:latin typeface="Arial" pitchFamily="34" charset="0"/>
                <a:ea typeface="宋体" pitchFamily="2" charset="-122"/>
              </a:defRPr>
            </a:lvl4pPr>
            <a:lvl5pPr>
              <a:defRPr>
                <a:solidFill>
                  <a:schemeClr val="tx1"/>
                </a:solidFill>
                <a:latin typeface="Arial" pitchFamily="34" charset="0"/>
                <a:ea typeface="宋体" pitchFamily="2" charset="-122"/>
              </a:defRPr>
            </a:lvl5pPr>
            <a:lvl6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6pPr>
            <a:lvl7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7pPr>
            <a:lvl8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8pPr>
            <a:lvl9pPr eaLnBrk="0" fontAlgn="base" hangingPunct="0">
              <a:spcBef>
                <a:spcPct val="0"/>
              </a:spcBef>
              <a:spcAft>
                <a:spcPct val="0"/>
              </a:spcAft>
              <a:buFont typeface="Arial" pitchFamily="34" charset="0"/>
              <a:defRPr>
                <a:solidFill>
                  <a:schemeClr val="tx1"/>
                </a:solidFill>
                <a:latin typeface="Arial" pitchFamily="34" charset="0"/>
                <a:ea typeface="宋体" pitchFamily="2" charset="-122"/>
              </a:defRPr>
            </a:lvl9pPr>
          </a:lstStyle>
          <a:p>
            <a:r>
              <a:rPr lang="zh-CN" altLang="en-US" sz="3200" dirty="0" smtClean="0">
                <a:solidFill>
                  <a:srgbClr val="CC0000"/>
                </a:solidFill>
                <a:sym typeface="Arial" pitchFamily="34" charset="0"/>
              </a:rPr>
              <a:t>实验结果</a:t>
            </a:r>
            <a:endParaRPr lang="zh-CN" altLang="en-US" sz="3200" dirty="0">
              <a:solidFill>
                <a:srgbClr val="CC0000"/>
              </a:solidFill>
              <a:sym typeface="Arial" pitchFamily="34" charset="0"/>
            </a:endParaRPr>
          </a:p>
        </p:txBody>
      </p:sp>
    </p:spTree>
    <p:extLst>
      <p:ext uri="{BB962C8B-B14F-4D97-AF65-F5344CB8AC3E}">
        <p14:creationId xmlns:p14="http://schemas.microsoft.com/office/powerpoint/2010/main" val="2219037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107504" y="260648"/>
            <a:ext cx="8731162" cy="1143000"/>
          </a:xfrm>
        </p:spPr>
        <p:txBody>
          <a:bodyPr/>
          <a:lstStyle/>
          <a:p>
            <a:r>
              <a:rPr lang="en-US" altLang="zh-CN" dirty="0" err="1" smtClean="0">
                <a:effectLst/>
              </a:rPr>
              <a:t>Gasen</a:t>
            </a:r>
            <a:r>
              <a:rPr lang="zh-CN" altLang="en-US" dirty="0" smtClean="0">
                <a:effectLst/>
              </a:rPr>
              <a:t>算法</a:t>
            </a:r>
            <a:r>
              <a:rPr lang="zh-CN" altLang="zh-CN" dirty="0">
                <a:effectLst/>
              </a:rPr>
              <a:t/>
            </a:r>
            <a:br>
              <a:rPr lang="zh-CN" altLang="zh-CN" dirty="0">
                <a:effectLst/>
              </a:rPr>
            </a:br>
            <a:endParaRPr lang="zh-CN" altLang="en-US" dirty="0">
              <a:latin typeface="黑体" pitchFamily="49" charset="-122"/>
              <a:ea typeface="黑体" pitchFamily="49" charset="-122"/>
            </a:endParaRPr>
          </a:p>
        </p:txBody>
      </p:sp>
      <p:sp>
        <p:nvSpPr>
          <p:cNvPr id="6" name="内容占位符 2"/>
          <p:cNvSpPr>
            <a:spLocks noGrp="1"/>
          </p:cNvSpPr>
          <p:nvPr>
            <p:ph idx="1"/>
          </p:nvPr>
        </p:nvSpPr>
        <p:spPr>
          <a:xfrm>
            <a:off x="395536" y="1268760"/>
            <a:ext cx="8229600" cy="4525963"/>
          </a:xfrm>
        </p:spPr>
        <p:txBody>
          <a:bodyPr/>
          <a:lstStyle/>
          <a:p>
            <a:pPr marL="0" indent="0">
              <a:buNone/>
            </a:pPr>
            <a:endParaRPr lang="en-US" altLang="zh-CN" b="1" dirty="0" smtClean="0"/>
          </a:p>
          <a:p>
            <a:r>
              <a:rPr lang="zh-CN" altLang="en-US" sz="2400" dirty="0" smtClean="0"/>
              <a:t>以上</a:t>
            </a:r>
            <a:r>
              <a:rPr lang="zh-CN" altLang="en-US" sz="2400" dirty="0"/>
              <a:t>在理论分析</a:t>
            </a:r>
            <a:r>
              <a:rPr lang="zh-CN" altLang="en-US" sz="2400" dirty="0" smtClean="0"/>
              <a:t>证明集成部分的网络在回归和分类方面泛化能力都比原先的更好是有可能的，但是把不好的网络去除也不是一件容易的工作。</a:t>
            </a:r>
            <a:endParaRPr lang="en-US" altLang="zh-CN" sz="2400" dirty="0" smtClean="0"/>
          </a:p>
          <a:p>
            <a:r>
              <a:rPr lang="zh-CN" altLang="en-US" sz="2400" dirty="0" smtClean="0"/>
              <a:t>               假设</a:t>
            </a:r>
            <a:r>
              <a:rPr lang="zh-CN" altLang="en-US" sz="2400" dirty="0" smtClean="0">
                <a:solidFill>
                  <a:srgbClr val="FF0000"/>
                </a:solidFill>
              </a:rPr>
              <a:t>权重向量</a:t>
            </a:r>
            <a:r>
              <a:rPr lang="zh-CN" altLang="en-US" sz="2400" dirty="0" smtClean="0"/>
              <a:t>为                               </a:t>
            </a:r>
            <a:r>
              <a:rPr lang="en-US" altLang="zh-CN" sz="2400" dirty="0" smtClean="0"/>
              <a:t>,</a:t>
            </a:r>
            <a:r>
              <a:rPr lang="zh-CN" altLang="en-US" sz="2400" dirty="0" smtClean="0"/>
              <a:t>优化权值应</a:t>
            </a:r>
            <a:endParaRPr lang="en-US" altLang="zh-CN" sz="2400" dirty="0" smtClean="0"/>
          </a:p>
          <a:p>
            <a:pPr marL="0" indent="0">
              <a:buNone/>
            </a:pPr>
            <a:r>
              <a:rPr lang="zh-CN" altLang="en-US" sz="2400" dirty="0" smtClean="0"/>
              <a:t>该使集成的泛化误差最小，则优化的权值向量：</a:t>
            </a:r>
            <a:endParaRPr lang="en-US" altLang="zh-CN" sz="2400" dirty="0" smtClean="0"/>
          </a:p>
          <a:p>
            <a:pPr marL="0" indent="0">
              <a:buNone/>
            </a:pPr>
            <a:endParaRPr lang="en-US" altLang="zh-CN" sz="2400" dirty="0"/>
          </a:p>
          <a:p>
            <a:pPr marL="0" indent="0">
              <a:buNone/>
            </a:pPr>
            <a:r>
              <a:rPr lang="en-US" altLang="zh-CN" sz="2400" dirty="0" smtClean="0"/>
              <a:t>                                                                                </a:t>
            </a:r>
            <a:r>
              <a:rPr lang="zh-CN" altLang="en-US" sz="2000" dirty="0" smtClean="0"/>
              <a:t>（</a:t>
            </a:r>
            <a:r>
              <a:rPr lang="en-US" altLang="zh-CN" sz="2000" dirty="0" smtClean="0"/>
              <a:t>17</a:t>
            </a:r>
            <a:r>
              <a:rPr lang="zh-CN" altLang="en-US" sz="2000" dirty="0" smtClean="0"/>
              <a:t>）</a:t>
            </a:r>
            <a:endParaRPr lang="en-US" altLang="zh-CN" sz="20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2996952"/>
            <a:ext cx="2576287"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2966" y="4149080"/>
            <a:ext cx="3601486" cy="887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8943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107504" y="260648"/>
            <a:ext cx="8731162" cy="1143000"/>
          </a:xfrm>
        </p:spPr>
        <p:txBody>
          <a:bodyPr/>
          <a:lstStyle/>
          <a:p>
            <a:r>
              <a:rPr lang="en-US" altLang="zh-CN" sz="4000" dirty="0" smtClean="0">
                <a:effectLst/>
              </a:rPr>
              <a:t>GASEN</a:t>
            </a:r>
            <a:r>
              <a:rPr lang="zh-CN" altLang="en-US" sz="4000" dirty="0" smtClean="0">
                <a:effectLst/>
              </a:rPr>
              <a:t>算法</a:t>
            </a:r>
            <a:r>
              <a:rPr lang="zh-CN" altLang="zh-CN" dirty="0">
                <a:effectLst/>
              </a:rPr>
              <a:t/>
            </a:r>
            <a:br>
              <a:rPr lang="zh-CN" altLang="zh-CN" dirty="0">
                <a:effectLst/>
              </a:rPr>
            </a:br>
            <a:endParaRPr lang="zh-CN" altLang="en-US" dirty="0">
              <a:latin typeface="黑体" pitchFamily="49" charset="-122"/>
              <a:ea typeface="黑体" pitchFamily="49" charset="-122"/>
            </a:endParaRPr>
          </a:p>
        </p:txBody>
      </p:sp>
      <p:sp>
        <p:nvSpPr>
          <p:cNvPr id="6" name="内容占位符 2"/>
          <p:cNvSpPr>
            <a:spLocks noGrp="1"/>
          </p:cNvSpPr>
          <p:nvPr>
            <p:ph idx="1"/>
          </p:nvPr>
        </p:nvSpPr>
        <p:spPr>
          <a:xfrm>
            <a:off x="395536" y="1268760"/>
            <a:ext cx="8229600" cy="4525963"/>
          </a:xfrm>
        </p:spPr>
        <p:txBody>
          <a:bodyPr/>
          <a:lstStyle/>
          <a:p>
            <a:pPr marL="0" indent="0">
              <a:buNone/>
            </a:pPr>
            <a:endParaRPr lang="en-US" altLang="zh-CN" b="1" dirty="0" smtClean="0"/>
          </a:p>
          <a:p>
            <a:r>
              <a:rPr lang="zh-CN" altLang="en-US" sz="2400" dirty="0" smtClean="0"/>
              <a:t>鉴于遗传算法的优化性能，提出</a:t>
            </a:r>
            <a:r>
              <a:rPr lang="en-US" altLang="zh-CN" sz="2400" dirty="0" smtClean="0">
                <a:solidFill>
                  <a:srgbClr val="FF0000"/>
                </a:solidFill>
              </a:rPr>
              <a:t>Gasen</a:t>
            </a:r>
            <a:r>
              <a:rPr lang="zh-CN" altLang="en-US" sz="2400" dirty="0" smtClean="0">
                <a:solidFill>
                  <a:srgbClr val="FF0000"/>
                </a:solidFill>
              </a:rPr>
              <a:t>算法</a:t>
            </a:r>
            <a:r>
              <a:rPr lang="zh-CN" altLang="en-US" sz="2400" dirty="0" smtClean="0"/>
              <a:t>寻找不好的网络。</a:t>
            </a:r>
            <a:endParaRPr lang="zh-CN" altLang="en-US" sz="2400" dirty="0"/>
          </a:p>
          <a:p>
            <a:pPr marL="0" indent="0">
              <a:buNone/>
            </a:pPr>
            <a:r>
              <a:rPr lang="zh-CN" altLang="en-US" sz="2400" dirty="0"/>
              <a:t>   </a:t>
            </a:r>
            <a:r>
              <a:rPr lang="en-US" altLang="zh-CN" sz="2400" dirty="0"/>
              <a:t>1</a:t>
            </a:r>
            <a:r>
              <a:rPr lang="zh-CN" altLang="en-US" sz="2400" dirty="0"/>
              <a:t>、</a:t>
            </a:r>
            <a:r>
              <a:rPr lang="zh-CN" altLang="en-US" sz="2400" dirty="0" smtClean="0">
                <a:solidFill>
                  <a:srgbClr val="FF0000"/>
                </a:solidFill>
              </a:rPr>
              <a:t>训练</a:t>
            </a:r>
            <a:r>
              <a:rPr lang="en-US" altLang="zh-CN" sz="2400" dirty="0" smtClean="0"/>
              <a:t>20</a:t>
            </a:r>
            <a:r>
              <a:rPr lang="zh-CN" altLang="en-US" sz="2400" dirty="0" smtClean="0"/>
              <a:t>个</a:t>
            </a:r>
            <a:r>
              <a:rPr lang="en-US" altLang="zh-CN" sz="2400" dirty="0" smtClean="0"/>
              <a:t>BP</a:t>
            </a:r>
            <a:r>
              <a:rPr lang="zh-CN" altLang="en-US" sz="2400" dirty="0" smtClean="0"/>
              <a:t>神经网络</a:t>
            </a:r>
            <a:endParaRPr lang="en-US" altLang="zh-CN" sz="2400" dirty="0" smtClean="0"/>
          </a:p>
          <a:p>
            <a:pPr marL="0" indent="0">
              <a:buNone/>
            </a:pPr>
            <a:r>
              <a:rPr lang="en-US" altLang="zh-CN" sz="1600" dirty="0" smtClean="0"/>
              <a:t>              Image </a:t>
            </a:r>
            <a:r>
              <a:rPr lang="en-US" altLang="zh-CN" sz="1600" dirty="0" smtClean="0"/>
              <a:t>segment </a:t>
            </a:r>
            <a:r>
              <a:rPr lang="zh-CN" altLang="en-US" sz="1600" dirty="0" smtClean="0"/>
              <a:t>数据</a:t>
            </a:r>
            <a:r>
              <a:rPr lang="zh-CN" altLang="en-US" sz="1600" dirty="0" smtClean="0"/>
              <a:t>中</a:t>
            </a:r>
            <a:r>
              <a:rPr lang="en-US" altLang="zh-CN" sz="1600" dirty="0" smtClean="0"/>
              <a:t>1500</a:t>
            </a:r>
            <a:r>
              <a:rPr lang="zh-CN" altLang="en-US" sz="1600" dirty="0" smtClean="0"/>
              <a:t>个做训练，</a:t>
            </a:r>
            <a:r>
              <a:rPr lang="en-US" altLang="zh-CN" sz="1600" dirty="0" smtClean="0"/>
              <a:t>810</a:t>
            </a:r>
            <a:r>
              <a:rPr lang="zh-CN" altLang="en-US" sz="1600" dirty="0" smtClean="0"/>
              <a:t>个样本做</a:t>
            </a:r>
            <a:r>
              <a:rPr lang="zh-CN" altLang="en-US" sz="1600" dirty="0" smtClean="0"/>
              <a:t>测试，最大迭代次数为</a:t>
            </a:r>
            <a:r>
              <a:rPr lang="en-US" altLang="zh-CN" sz="1600" dirty="0" smtClean="0"/>
              <a:t>100</a:t>
            </a:r>
            <a:endParaRPr lang="en-US" altLang="zh-CN" sz="1600" dirty="0" smtClean="0"/>
          </a:p>
          <a:p>
            <a:pPr marL="0" indent="0">
              <a:buNone/>
            </a:pPr>
            <a:r>
              <a:rPr lang="en-US" altLang="zh-CN" sz="2400" dirty="0"/>
              <a:t> </a:t>
            </a:r>
            <a:r>
              <a:rPr lang="en-US" altLang="zh-CN" sz="2400" dirty="0" smtClean="0"/>
              <a:t>   2</a:t>
            </a:r>
            <a:r>
              <a:rPr lang="zh-CN" altLang="en-US" sz="2400" dirty="0"/>
              <a:t>、每个网络随机分配权值，然后使用</a:t>
            </a:r>
            <a:r>
              <a:rPr lang="zh-CN" altLang="en-US" sz="2400" dirty="0">
                <a:solidFill>
                  <a:srgbClr val="FF0000"/>
                </a:solidFill>
              </a:rPr>
              <a:t>遗传算法</a:t>
            </a:r>
            <a:r>
              <a:rPr lang="zh-CN" altLang="en-US" sz="2400" dirty="0"/>
              <a:t>优化权值，构成合适的集成网络，输出最优</a:t>
            </a:r>
          </a:p>
          <a:p>
            <a:pPr marL="0" indent="0">
              <a:buNone/>
            </a:pPr>
            <a:r>
              <a:rPr lang="zh-CN" altLang="en-US" sz="2400" dirty="0"/>
              <a:t>    </a:t>
            </a:r>
            <a:r>
              <a:rPr lang="en-US" altLang="zh-CN" sz="2400" dirty="0"/>
              <a:t>3</a:t>
            </a:r>
            <a:r>
              <a:rPr lang="zh-CN" altLang="en-US" sz="2400" dirty="0"/>
              <a:t>、基于进化的权值</a:t>
            </a:r>
            <a:r>
              <a:rPr lang="zh-CN" altLang="en-US" sz="2400" dirty="0">
                <a:solidFill>
                  <a:srgbClr val="FF0000"/>
                </a:solidFill>
              </a:rPr>
              <a:t>选择</a:t>
            </a:r>
            <a:r>
              <a:rPr lang="zh-CN" altLang="en-US" sz="2400" dirty="0"/>
              <a:t>某些网络构成</a:t>
            </a:r>
            <a:r>
              <a:rPr lang="zh-CN" altLang="en-US" sz="2400" dirty="0" smtClean="0"/>
              <a:t>集成网络</a:t>
            </a:r>
            <a:endParaRPr lang="zh-CN" altLang="en-US" sz="1200" dirty="0"/>
          </a:p>
          <a:p>
            <a:pPr marL="0" indent="0">
              <a:buNone/>
            </a:pPr>
            <a:r>
              <a:rPr lang="zh-CN" altLang="en-US" sz="2400" dirty="0"/>
              <a:t>优点：与传统的集成</a:t>
            </a:r>
            <a:r>
              <a:rPr lang="en-US" altLang="zh-CN" sz="2400" dirty="0"/>
              <a:t>boosting</a:t>
            </a:r>
            <a:r>
              <a:rPr lang="zh-CN" altLang="en-US" sz="2400" dirty="0"/>
              <a:t>和</a:t>
            </a:r>
            <a:r>
              <a:rPr lang="en-US" altLang="zh-CN" sz="2400" dirty="0"/>
              <a:t>bagging</a:t>
            </a:r>
            <a:r>
              <a:rPr lang="zh-CN" altLang="en-US" sz="2400" dirty="0"/>
              <a:t>相比，</a:t>
            </a:r>
            <a:r>
              <a:rPr lang="en-US" altLang="zh-CN" sz="2400" dirty="0">
                <a:solidFill>
                  <a:srgbClr val="FF0000"/>
                </a:solidFill>
              </a:rPr>
              <a:t>gasen</a:t>
            </a:r>
            <a:r>
              <a:rPr lang="zh-CN" altLang="en-US" sz="2400" dirty="0">
                <a:solidFill>
                  <a:srgbClr val="FF0000"/>
                </a:solidFill>
              </a:rPr>
              <a:t>产生的网络个数少，并且泛化能力更强</a:t>
            </a:r>
            <a:r>
              <a:rPr lang="zh-CN" altLang="en-US" sz="2400" dirty="0" smtClean="0">
                <a:solidFill>
                  <a:srgbClr val="FF0000"/>
                </a:solidFill>
              </a:rPr>
              <a:t>。</a:t>
            </a:r>
            <a:endParaRPr lang="en-US" altLang="zh-CN" sz="2400" dirty="0" smtClean="0">
              <a:solidFill>
                <a:srgbClr val="FF0000"/>
              </a:solidFill>
            </a:endParaRPr>
          </a:p>
          <a:p>
            <a:pPr marL="0" indent="0">
              <a:buNone/>
            </a:pPr>
            <a:endParaRPr lang="zh-CN" altLang="en-US" sz="2400" dirty="0"/>
          </a:p>
          <a:p>
            <a:pPr marL="0" indent="0">
              <a:buNone/>
            </a:pPr>
            <a:r>
              <a:rPr lang="en-US" altLang="zh-CN" sz="1400" dirty="0" smtClean="0"/>
              <a:t>Ensembling neural networks: Many could be better than all, </a:t>
            </a:r>
            <a:r>
              <a:rPr lang="en-US" altLang="zh-CN" sz="1400" dirty="0"/>
              <a:t>Z</a:t>
            </a:r>
            <a:r>
              <a:rPr lang="en-US" altLang="zh-CN" sz="1400" dirty="0" smtClean="0"/>
              <a:t>hihua </a:t>
            </a:r>
            <a:r>
              <a:rPr lang="en-US" altLang="zh-CN" sz="1400" dirty="0"/>
              <a:t>Z</a:t>
            </a:r>
            <a:r>
              <a:rPr lang="en-US" altLang="zh-CN" sz="1400" dirty="0" smtClean="0"/>
              <a:t>hou, </a:t>
            </a:r>
            <a:r>
              <a:rPr lang="en-US" altLang="zh-CN" sz="1400" dirty="0"/>
              <a:t>N</a:t>
            </a:r>
            <a:r>
              <a:rPr lang="en-US" altLang="zh-CN" sz="1400" dirty="0" smtClean="0"/>
              <a:t>anjing </a:t>
            </a:r>
            <a:r>
              <a:rPr lang="en-US" altLang="zh-CN" sz="1400" dirty="0"/>
              <a:t>U</a:t>
            </a:r>
            <a:r>
              <a:rPr lang="en-US" altLang="zh-CN" sz="1400" dirty="0" smtClean="0"/>
              <a:t>niversity</a:t>
            </a:r>
            <a:endParaRPr lang="en-US" altLang="zh-CN" sz="1400" dirty="0"/>
          </a:p>
        </p:txBody>
      </p:sp>
    </p:spTree>
    <p:extLst>
      <p:ext uri="{BB962C8B-B14F-4D97-AF65-F5344CB8AC3E}">
        <p14:creationId xmlns:p14="http://schemas.microsoft.com/office/powerpoint/2010/main" val="22691126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107504" y="260648"/>
            <a:ext cx="8731162" cy="1143000"/>
          </a:xfrm>
        </p:spPr>
        <p:txBody>
          <a:bodyPr/>
          <a:lstStyle/>
          <a:p>
            <a:r>
              <a:rPr lang="en-US" altLang="zh-CN" dirty="0" err="1" smtClean="0">
                <a:effectLst/>
              </a:rPr>
              <a:t>Gasen</a:t>
            </a:r>
            <a:r>
              <a:rPr lang="zh-CN" altLang="en-US" dirty="0" smtClean="0">
                <a:effectLst/>
              </a:rPr>
              <a:t>算法</a:t>
            </a:r>
            <a:r>
              <a:rPr lang="zh-CN" altLang="zh-CN" dirty="0">
                <a:effectLst/>
              </a:rPr>
              <a:t/>
            </a:r>
            <a:br>
              <a:rPr lang="zh-CN" altLang="zh-CN" dirty="0">
                <a:effectLst/>
              </a:rPr>
            </a:br>
            <a:endParaRPr lang="zh-CN" altLang="en-US" dirty="0">
              <a:latin typeface="黑体" pitchFamily="49" charset="-122"/>
              <a:ea typeface="黑体" pitchFamily="49" charset="-122"/>
            </a:endParaRPr>
          </a:p>
        </p:txBody>
      </p:sp>
      <p:sp>
        <p:nvSpPr>
          <p:cNvPr id="6" name="内容占位符 2"/>
          <p:cNvSpPr>
            <a:spLocks noGrp="1"/>
          </p:cNvSpPr>
          <p:nvPr>
            <p:ph idx="1"/>
          </p:nvPr>
        </p:nvSpPr>
        <p:spPr>
          <a:xfrm>
            <a:off x="395536" y="1268760"/>
            <a:ext cx="8229600" cy="4525963"/>
          </a:xfrm>
        </p:spPr>
        <p:txBody>
          <a:bodyPr/>
          <a:lstStyle/>
          <a:p>
            <a:pPr marL="0" indent="0">
              <a:buNone/>
            </a:pPr>
            <a:r>
              <a:rPr lang="zh-CN" altLang="en-US" sz="2400" b="1" dirty="0" smtClean="0"/>
              <a:t>程序：</a:t>
            </a:r>
            <a:endParaRPr lang="en-US" altLang="zh-CN" sz="2400" b="1" dirty="0" smtClean="0"/>
          </a:p>
        </p:txBody>
      </p:sp>
      <p:pic>
        <p:nvPicPr>
          <p:cNvPr id="819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1844824"/>
            <a:ext cx="7632848" cy="460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806862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107504" y="260648"/>
            <a:ext cx="8731162" cy="1143000"/>
          </a:xfrm>
        </p:spPr>
        <p:txBody>
          <a:bodyPr/>
          <a:lstStyle/>
          <a:p>
            <a:r>
              <a:rPr lang="en-US" altLang="zh-CN" dirty="0" smtClean="0"/>
              <a:t/>
            </a:r>
            <a:br>
              <a:rPr lang="en-US" altLang="zh-CN" dirty="0" smtClean="0"/>
            </a:br>
            <a:r>
              <a:rPr lang="zh-CN" altLang="en-US" dirty="0" smtClean="0"/>
              <a:t>实验</a:t>
            </a:r>
            <a:r>
              <a:rPr lang="zh-CN" altLang="en-US" dirty="0"/>
              <a:t>结果</a:t>
            </a:r>
            <a:r>
              <a:rPr lang="en-US" altLang="zh-CN" dirty="0"/>
              <a:t/>
            </a:r>
            <a:br>
              <a:rPr lang="en-US" altLang="zh-CN" dirty="0"/>
            </a:br>
            <a:r>
              <a:rPr lang="zh-CN" altLang="zh-CN" dirty="0">
                <a:effectLst/>
              </a:rPr>
              <a:t/>
            </a:r>
            <a:br>
              <a:rPr lang="zh-CN" altLang="zh-CN" dirty="0">
                <a:effectLst/>
              </a:rPr>
            </a:br>
            <a:endParaRPr lang="zh-CN" altLang="en-US" dirty="0">
              <a:latin typeface="黑体" pitchFamily="49" charset="-122"/>
              <a:ea typeface="黑体" pitchFamily="49" charset="-122"/>
            </a:endParaRPr>
          </a:p>
        </p:txBody>
      </p:sp>
      <p:sp>
        <p:nvSpPr>
          <p:cNvPr id="6" name="内容占位符 2"/>
          <p:cNvSpPr>
            <a:spLocks noGrp="1"/>
          </p:cNvSpPr>
          <p:nvPr>
            <p:ph idx="1"/>
          </p:nvPr>
        </p:nvSpPr>
        <p:spPr>
          <a:xfrm>
            <a:off x="421196" y="1700808"/>
            <a:ext cx="8229600" cy="4525963"/>
          </a:xfrm>
        </p:spPr>
        <p:txBody>
          <a:bodyPr/>
          <a:lstStyle/>
          <a:p>
            <a:pPr marL="0" indent="0">
              <a:buNone/>
            </a:pPr>
            <a:endParaRPr lang="en-US" altLang="zh-CN" sz="2400" dirty="0" smtClean="0"/>
          </a:p>
          <a:p>
            <a:pPr marL="0" indent="0">
              <a:buNone/>
            </a:pPr>
            <a:endParaRPr lang="en-US" altLang="zh-CN" sz="2400" dirty="0"/>
          </a:p>
          <a:p>
            <a:pPr marL="0" indent="0">
              <a:buNone/>
            </a:pPr>
            <a:endParaRPr lang="en-US" altLang="zh-CN" sz="2400" dirty="0" smtClean="0"/>
          </a:p>
          <a:p>
            <a:pPr marL="0" indent="0">
              <a:buNone/>
            </a:pPr>
            <a:endParaRPr lang="en-US" altLang="zh-CN" sz="2400" dirty="0"/>
          </a:p>
          <a:p>
            <a:pPr marL="0" indent="0">
              <a:buNone/>
            </a:pPr>
            <a:endParaRPr lang="en-US" altLang="zh-CN" sz="2400" dirty="0" smtClean="0"/>
          </a:p>
          <a:p>
            <a:pPr marL="0" indent="0">
              <a:buNone/>
            </a:pPr>
            <a:endParaRPr lang="en-US" altLang="zh-CN" sz="2400" dirty="0"/>
          </a:p>
          <a:p>
            <a:pPr marL="0" indent="0">
              <a:buNone/>
            </a:pPr>
            <a:endParaRPr lang="en-US" altLang="zh-CN" sz="2400" dirty="0" smtClean="0"/>
          </a:p>
          <a:p>
            <a:pPr marL="0" indent="0">
              <a:buNone/>
            </a:pPr>
            <a:endParaRPr lang="en-US" altLang="zh-CN" sz="2400" dirty="0"/>
          </a:p>
          <a:p>
            <a:pPr marL="0" indent="0">
              <a:buNone/>
            </a:pPr>
            <a:endParaRPr lang="zh-CN" altLang="en-US" sz="2400" dirty="0"/>
          </a:p>
          <a:p>
            <a:pPr marL="0" indent="0">
              <a:buNone/>
            </a:pPr>
            <a:endParaRPr lang="en-US" altLang="zh-CN" sz="1400" dirty="0" smtClean="0"/>
          </a:p>
          <a:p>
            <a:pPr marL="0" indent="0">
              <a:buNone/>
            </a:pPr>
            <a:r>
              <a:rPr lang="en-US" altLang="zh-CN" sz="1400" dirty="0" err="1" smtClean="0"/>
              <a:t>Ensembling</a:t>
            </a:r>
            <a:r>
              <a:rPr lang="en-US" altLang="zh-CN" sz="1400" dirty="0" smtClean="0"/>
              <a:t> </a:t>
            </a:r>
            <a:r>
              <a:rPr lang="en-US" altLang="zh-CN" sz="1400" dirty="0" smtClean="0"/>
              <a:t>neural networks: Many could be better than all, </a:t>
            </a:r>
            <a:r>
              <a:rPr lang="en-US" altLang="zh-CN" sz="1400" dirty="0"/>
              <a:t>Z</a:t>
            </a:r>
            <a:r>
              <a:rPr lang="en-US" altLang="zh-CN" sz="1400" dirty="0" smtClean="0"/>
              <a:t>hihua </a:t>
            </a:r>
            <a:r>
              <a:rPr lang="en-US" altLang="zh-CN" sz="1400" dirty="0"/>
              <a:t>Z</a:t>
            </a:r>
            <a:r>
              <a:rPr lang="en-US" altLang="zh-CN" sz="1400" dirty="0" smtClean="0"/>
              <a:t>hou, </a:t>
            </a:r>
            <a:r>
              <a:rPr lang="en-US" altLang="zh-CN" sz="1400" dirty="0"/>
              <a:t>N</a:t>
            </a:r>
            <a:r>
              <a:rPr lang="en-US" altLang="zh-CN" sz="1400" dirty="0" smtClean="0"/>
              <a:t>anjing </a:t>
            </a:r>
            <a:r>
              <a:rPr lang="en-US" altLang="zh-CN" sz="1400" dirty="0"/>
              <a:t>U</a:t>
            </a:r>
            <a:r>
              <a:rPr lang="en-US" altLang="zh-CN" sz="1400" dirty="0" smtClean="0"/>
              <a:t>niversity</a:t>
            </a:r>
            <a:endParaRPr lang="en-US" altLang="zh-CN" sz="1400" dirty="0"/>
          </a:p>
        </p:txBody>
      </p:sp>
      <p:pic>
        <p:nvPicPr>
          <p:cNvPr id="184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916832"/>
            <a:ext cx="5256584" cy="37884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566059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107504" y="260648"/>
            <a:ext cx="8731162" cy="1143000"/>
          </a:xfrm>
        </p:spPr>
        <p:txBody>
          <a:bodyPr/>
          <a:lstStyle/>
          <a:p>
            <a:r>
              <a:rPr lang="zh-CN" altLang="zh-CN" dirty="0">
                <a:effectLst/>
              </a:rPr>
              <a:t/>
            </a:r>
            <a:br>
              <a:rPr lang="zh-CN" altLang="zh-CN" dirty="0">
                <a:effectLst/>
              </a:rPr>
            </a:br>
            <a:endParaRPr lang="zh-CN" altLang="en-US" dirty="0">
              <a:latin typeface="黑体" pitchFamily="49" charset="-122"/>
              <a:ea typeface="黑体" pitchFamily="49" charset="-122"/>
            </a:endParaRPr>
          </a:p>
        </p:txBody>
      </p:sp>
      <p:pic>
        <p:nvPicPr>
          <p:cNvPr id="717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91680" y="1556793"/>
            <a:ext cx="5760640" cy="4896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79512" y="1484784"/>
            <a:ext cx="2016224" cy="523220"/>
          </a:xfrm>
          <a:prstGeom prst="rect">
            <a:avLst/>
          </a:prstGeom>
          <a:noFill/>
        </p:spPr>
        <p:txBody>
          <a:bodyPr wrap="square" rtlCol="0">
            <a:spAutoFit/>
          </a:bodyPr>
          <a:lstStyle/>
          <a:p>
            <a:r>
              <a:rPr lang="zh-CN" altLang="en-US" sz="2800" dirty="0" smtClean="0"/>
              <a:t>分类结果：</a:t>
            </a:r>
            <a:endParaRPr lang="zh-CN" altLang="en-US" sz="2800" dirty="0"/>
          </a:p>
        </p:txBody>
      </p:sp>
    </p:spTree>
    <p:extLst>
      <p:ext uri="{BB962C8B-B14F-4D97-AF65-F5344CB8AC3E}">
        <p14:creationId xmlns:p14="http://schemas.microsoft.com/office/powerpoint/2010/main" val="17229046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107504" y="260648"/>
            <a:ext cx="8731162" cy="1143000"/>
          </a:xfrm>
        </p:spPr>
        <p:txBody>
          <a:bodyPr/>
          <a:lstStyle/>
          <a:p>
            <a:r>
              <a:rPr lang="en-US" altLang="zh-CN" sz="4000" dirty="0" smtClean="0">
                <a:effectLst/>
              </a:rPr>
              <a:t>Ensembling neural network</a:t>
            </a:r>
            <a:r>
              <a:rPr lang="zh-CN" altLang="zh-CN" dirty="0">
                <a:effectLst/>
              </a:rPr>
              <a:t/>
            </a:r>
            <a:br>
              <a:rPr lang="zh-CN" altLang="zh-CN" dirty="0">
                <a:effectLst/>
              </a:rPr>
            </a:br>
            <a:endParaRPr lang="zh-CN" altLang="en-US" dirty="0">
              <a:latin typeface="黑体" pitchFamily="49" charset="-122"/>
              <a:ea typeface="黑体" pitchFamily="49" charset="-122"/>
            </a:endParaRPr>
          </a:p>
        </p:txBody>
      </p:sp>
      <p:sp>
        <p:nvSpPr>
          <p:cNvPr id="6" name="内容占位符 2"/>
          <p:cNvSpPr>
            <a:spLocks noGrp="1"/>
          </p:cNvSpPr>
          <p:nvPr>
            <p:ph idx="1"/>
          </p:nvPr>
        </p:nvSpPr>
        <p:spPr>
          <a:xfrm>
            <a:off x="467544" y="1327374"/>
            <a:ext cx="8229600" cy="4525963"/>
          </a:xfrm>
        </p:spPr>
        <p:txBody>
          <a:bodyPr/>
          <a:lstStyle/>
          <a:p>
            <a:pPr marL="0" indent="0">
              <a:buNone/>
            </a:pPr>
            <a:endParaRPr lang="en-US" altLang="zh-CN" sz="800" b="1" dirty="0" smtClean="0"/>
          </a:p>
          <a:p>
            <a:r>
              <a:rPr lang="zh-CN" altLang="en-US" sz="2800" dirty="0" smtClean="0"/>
              <a:t>回归结果</a:t>
            </a:r>
            <a:endParaRPr lang="en-US" altLang="zh-CN" sz="2800" dirty="0"/>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1844823"/>
            <a:ext cx="5457177" cy="44275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5062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107504" y="260648"/>
            <a:ext cx="8731162" cy="1143000"/>
          </a:xfrm>
        </p:spPr>
        <p:txBody>
          <a:bodyPr/>
          <a:lstStyle/>
          <a:p>
            <a:r>
              <a:rPr lang="en-US" altLang="zh-CN" sz="4000" dirty="0" smtClean="0">
                <a:effectLst/>
              </a:rPr>
              <a:t>Ensembling neural network</a:t>
            </a:r>
            <a:r>
              <a:rPr lang="zh-CN" altLang="zh-CN" dirty="0">
                <a:effectLst/>
              </a:rPr>
              <a:t/>
            </a:r>
            <a:br>
              <a:rPr lang="zh-CN" altLang="zh-CN" dirty="0">
                <a:effectLst/>
              </a:rPr>
            </a:br>
            <a:endParaRPr lang="zh-CN" altLang="en-US" dirty="0">
              <a:latin typeface="黑体" pitchFamily="49" charset="-122"/>
              <a:ea typeface="黑体" pitchFamily="49" charset="-122"/>
            </a:endParaRPr>
          </a:p>
        </p:txBody>
      </p:sp>
      <p:sp>
        <p:nvSpPr>
          <p:cNvPr id="4" name="内容占位符 3"/>
          <p:cNvSpPr>
            <a:spLocks noGrp="1"/>
          </p:cNvSpPr>
          <p:nvPr>
            <p:ph idx="1"/>
          </p:nvPr>
        </p:nvSpPr>
        <p:spPr>
          <a:xfrm>
            <a:off x="539552" y="1484784"/>
            <a:ext cx="8229600" cy="4525963"/>
          </a:xfrm>
        </p:spPr>
        <p:txBody>
          <a:bodyPr/>
          <a:lstStyle/>
          <a:p>
            <a:pPr marL="0" indent="0">
              <a:buNone/>
            </a:pPr>
            <a:r>
              <a:rPr lang="en-US" altLang="zh-CN" dirty="0" smtClean="0"/>
              <a:t>        </a:t>
            </a:r>
          </a:p>
          <a:p>
            <a:r>
              <a:rPr lang="zh-CN" altLang="en-US" sz="2800" dirty="0"/>
              <a:t>虽然</a:t>
            </a:r>
            <a:r>
              <a:rPr lang="en-US" altLang="zh-CN" sz="2800" dirty="0" err="1"/>
              <a:t>gasen</a:t>
            </a:r>
            <a:r>
              <a:rPr lang="zh-CN" altLang="en-US" sz="2800" dirty="0"/>
              <a:t>在实际学习中已经取得了显著成绩，但是</a:t>
            </a:r>
            <a:r>
              <a:rPr lang="en-US" altLang="zh-CN" sz="2800" dirty="0" err="1"/>
              <a:t>gasen</a:t>
            </a:r>
            <a:r>
              <a:rPr lang="zh-CN" altLang="en-US" sz="2800" dirty="0"/>
              <a:t>还有很大的发展空间，因为绝对大部分还是在理论上具有合理性，优化的性能、实际应用还有待提高，比如寻找更好的集成方法、适应性函数、编码机制、遗传算子等。</a:t>
            </a:r>
            <a:endParaRPr lang="zh-CN" altLang="en-US" sz="2800" dirty="0"/>
          </a:p>
        </p:txBody>
      </p:sp>
    </p:spTree>
    <p:extLst>
      <p:ext uri="{BB962C8B-B14F-4D97-AF65-F5344CB8AC3E}">
        <p14:creationId xmlns:p14="http://schemas.microsoft.com/office/powerpoint/2010/main" val="32969577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107504" y="260648"/>
            <a:ext cx="8731162" cy="1143000"/>
          </a:xfrm>
        </p:spPr>
        <p:txBody>
          <a:bodyPr/>
          <a:lstStyle/>
          <a:p>
            <a:r>
              <a:rPr lang="en-US" altLang="zh-CN" sz="4000" dirty="0" smtClean="0">
                <a:effectLst/>
              </a:rPr>
              <a:t>Ensembling neural network</a:t>
            </a:r>
            <a:r>
              <a:rPr lang="zh-CN" altLang="zh-CN" dirty="0">
                <a:effectLst/>
              </a:rPr>
              <a:t/>
            </a:r>
            <a:br>
              <a:rPr lang="zh-CN" altLang="zh-CN" dirty="0">
                <a:effectLst/>
              </a:rPr>
            </a:br>
            <a:endParaRPr lang="zh-CN" altLang="en-US" dirty="0">
              <a:latin typeface="黑体" pitchFamily="49" charset="-122"/>
              <a:ea typeface="黑体" pitchFamily="49" charset="-122"/>
            </a:endParaRPr>
          </a:p>
        </p:txBody>
      </p:sp>
      <p:sp>
        <p:nvSpPr>
          <p:cNvPr id="4" name="内容占位符 3"/>
          <p:cNvSpPr>
            <a:spLocks noGrp="1"/>
          </p:cNvSpPr>
          <p:nvPr>
            <p:ph idx="1"/>
          </p:nvPr>
        </p:nvSpPr>
        <p:spPr>
          <a:xfrm>
            <a:off x="539552" y="1484784"/>
            <a:ext cx="8229600" cy="4525963"/>
          </a:xfrm>
        </p:spPr>
        <p:txBody>
          <a:bodyPr/>
          <a:lstStyle/>
          <a:p>
            <a:pPr marL="0" indent="0">
              <a:buNone/>
            </a:pPr>
            <a:r>
              <a:rPr lang="en-US" altLang="zh-CN" dirty="0" smtClean="0"/>
              <a:t>        </a:t>
            </a:r>
          </a:p>
          <a:p>
            <a:pPr marL="0" indent="0">
              <a:buNone/>
            </a:pPr>
            <a:endParaRPr lang="en-US" altLang="zh-CN" dirty="0" smtClean="0"/>
          </a:p>
          <a:p>
            <a:pPr marL="0" indent="0" algn="ctr">
              <a:buNone/>
            </a:pPr>
            <a:r>
              <a:rPr lang="en-US" altLang="zh-CN" sz="6600" dirty="0" smtClean="0"/>
              <a:t>Thank you</a:t>
            </a:r>
            <a:r>
              <a:rPr lang="zh-CN" altLang="en-US" sz="6600" dirty="0" smtClean="0"/>
              <a:t>！</a:t>
            </a:r>
            <a:endParaRPr lang="en-US" altLang="zh-CN" sz="6600" dirty="0"/>
          </a:p>
        </p:txBody>
      </p:sp>
    </p:spTree>
    <p:extLst>
      <p:ext uri="{BB962C8B-B14F-4D97-AF65-F5344CB8AC3E}">
        <p14:creationId xmlns:p14="http://schemas.microsoft.com/office/powerpoint/2010/main" val="880152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zh-CN" altLang="en-US" b="1" dirty="0" smtClean="0"/>
              <a:t>集成学习</a:t>
            </a:r>
            <a:endParaRPr lang="en-US" altLang="zh-CN" b="1" dirty="0" smtClean="0"/>
          </a:p>
          <a:p>
            <a:pPr marL="0" indent="0">
              <a:buNone/>
            </a:pPr>
            <a:r>
              <a:rPr lang="zh-CN" altLang="en-US" sz="2400" dirty="0" smtClean="0"/>
              <a:t>    集成学习是</a:t>
            </a:r>
            <a:r>
              <a:rPr lang="zh-CN" altLang="en-US" sz="2400" dirty="0" smtClean="0">
                <a:solidFill>
                  <a:srgbClr val="FF0000"/>
                </a:solidFill>
              </a:rPr>
              <a:t>机器学习</a:t>
            </a:r>
            <a:r>
              <a:rPr lang="zh-CN" altLang="en-US" sz="2400" dirty="0" smtClean="0"/>
              <a:t>的一</a:t>
            </a:r>
            <a:r>
              <a:rPr lang="zh-CN" altLang="en-US" sz="2400" dirty="0"/>
              <a:t>种</a:t>
            </a:r>
            <a:r>
              <a:rPr lang="zh-CN" altLang="en-US" sz="2400" dirty="0" smtClean="0"/>
              <a:t>。</a:t>
            </a:r>
            <a:endParaRPr lang="en-US" altLang="zh-CN" sz="2400" dirty="0" smtClean="0"/>
          </a:p>
          <a:p>
            <a:pPr marL="0" indent="0">
              <a:buNone/>
            </a:pPr>
            <a:r>
              <a:rPr lang="en-US" altLang="zh-CN" sz="2400" dirty="0" smtClean="0"/>
              <a:t>    </a:t>
            </a:r>
            <a:r>
              <a:rPr lang="zh-CN" altLang="en-US" sz="2400" dirty="0" smtClean="0"/>
              <a:t>传统</a:t>
            </a:r>
            <a:r>
              <a:rPr lang="zh-CN" altLang="en-US" sz="2400" dirty="0"/>
              <a:t>的机器学习方法是在一个由各种可能的函数构成的空间</a:t>
            </a:r>
            <a:r>
              <a:rPr lang="en-US" altLang="zh-CN" sz="2400" dirty="0"/>
              <a:t>(</a:t>
            </a:r>
            <a:r>
              <a:rPr lang="zh-CN" altLang="en-US" sz="2400" dirty="0"/>
              <a:t>称为</a:t>
            </a:r>
            <a:r>
              <a:rPr lang="zh-CN" altLang="en-US" sz="2400" dirty="0" smtClean="0"/>
              <a:t>“假设空间”</a:t>
            </a:r>
            <a:r>
              <a:rPr lang="en-US" altLang="zh-CN" sz="2400" dirty="0"/>
              <a:t>)</a:t>
            </a:r>
            <a:r>
              <a:rPr lang="zh-CN" altLang="en-US" sz="2400" dirty="0"/>
              <a:t>中寻找一个最接近实际分类函数</a:t>
            </a:r>
            <a:r>
              <a:rPr lang="en-US" altLang="zh-CN" sz="2400" dirty="0"/>
              <a:t>f</a:t>
            </a:r>
            <a:r>
              <a:rPr lang="zh-CN" altLang="en-US" sz="2400" dirty="0"/>
              <a:t>的</a:t>
            </a:r>
            <a:r>
              <a:rPr lang="zh-CN" altLang="en-US" sz="2400" dirty="0" smtClean="0"/>
              <a:t>分类器</a:t>
            </a:r>
            <a:r>
              <a:rPr lang="en-US" altLang="zh-CN" sz="2400" dirty="0" smtClean="0"/>
              <a:t>h</a:t>
            </a:r>
            <a:r>
              <a:rPr lang="zh-CN" altLang="en-US" sz="2400" dirty="0" smtClean="0"/>
              <a:t>。</a:t>
            </a:r>
            <a:r>
              <a:rPr lang="zh-CN" altLang="en-US" sz="2400" dirty="0"/>
              <a:t>单个分类器模型主要</a:t>
            </a:r>
            <a:r>
              <a:rPr lang="zh-CN" altLang="en-US" sz="2400" dirty="0" smtClean="0"/>
              <a:t>有</a:t>
            </a:r>
            <a:r>
              <a:rPr lang="zh-CN" altLang="en-US" sz="2400" b="1" dirty="0" smtClean="0">
                <a:solidFill>
                  <a:srgbClr val="FF0000"/>
                </a:solidFill>
              </a:rPr>
              <a:t>决策树</a:t>
            </a:r>
            <a:r>
              <a:rPr lang="zh-CN" altLang="en-US" sz="2400" dirty="0"/>
              <a:t>、</a:t>
            </a:r>
            <a:r>
              <a:rPr lang="zh-CN" altLang="en-US" sz="2400" b="1" dirty="0">
                <a:solidFill>
                  <a:srgbClr val="FF0000"/>
                </a:solidFill>
              </a:rPr>
              <a:t>人工神经网络</a:t>
            </a:r>
            <a:r>
              <a:rPr lang="zh-CN" altLang="en-US" sz="2400" dirty="0"/>
              <a:t>、</a:t>
            </a:r>
            <a:r>
              <a:rPr lang="zh-CN" altLang="en-US" sz="2400" b="1" dirty="0">
                <a:solidFill>
                  <a:srgbClr val="FF0000"/>
                </a:solidFill>
              </a:rPr>
              <a:t>朴素</a:t>
            </a:r>
            <a:r>
              <a:rPr lang="zh-CN" altLang="en-US" sz="2400" b="1" dirty="0" smtClean="0">
                <a:solidFill>
                  <a:srgbClr val="FF0000"/>
                </a:solidFill>
              </a:rPr>
              <a:t>贝叶斯分类器</a:t>
            </a:r>
            <a:r>
              <a:rPr lang="zh-CN" altLang="en-US" sz="2400" dirty="0" smtClean="0"/>
              <a:t>等等</a:t>
            </a:r>
            <a:r>
              <a:rPr lang="zh-CN" altLang="en-US" sz="2400" dirty="0"/>
              <a:t>。</a:t>
            </a:r>
          </a:p>
          <a:p>
            <a:pPr marL="0" indent="0">
              <a:buNone/>
            </a:pPr>
            <a:r>
              <a:rPr lang="en-US" altLang="zh-CN" sz="2400" dirty="0" smtClean="0"/>
              <a:t>    </a:t>
            </a:r>
            <a:r>
              <a:rPr lang="zh-CN" altLang="en-US" sz="2400" dirty="0" smtClean="0">
                <a:solidFill>
                  <a:srgbClr val="FF0000"/>
                </a:solidFill>
              </a:rPr>
              <a:t>集成</a:t>
            </a:r>
            <a:r>
              <a:rPr lang="zh-CN" altLang="en-US" sz="2400" dirty="0">
                <a:solidFill>
                  <a:srgbClr val="FF0000"/>
                </a:solidFill>
              </a:rPr>
              <a:t>学习</a:t>
            </a:r>
            <a:r>
              <a:rPr lang="zh-CN" altLang="en-US" sz="2400" dirty="0"/>
              <a:t>的思路是在对新</a:t>
            </a:r>
            <a:r>
              <a:rPr lang="zh-CN" altLang="en-US" sz="2400" dirty="0" smtClean="0"/>
              <a:t>的实例</a:t>
            </a:r>
            <a:r>
              <a:rPr lang="zh-CN" altLang="en-US" sz="2400" dirty="0"/>
              <a:t>进行分类的时候</a:t>
            </a:r>
            <a:r>
              <a:rPr lang="en-US" altLang="zh-CN" sz="2400" dirty="0"/>
              <a:t>,</a:t>
            </a:r>
            <a:r>
              <a:rPr lang="zh-CN" altLang="en-US" sz="2400" dirty="0"/>
              <a:t>把</a:t>
            </a:r>
            <a:r>
              <a:rPr lang="zh-CN" altLang="en-US" sz="2400" dirty="0" smtClean="0"/>
              <a:t>若干个</a:t>
            </a:r>
            <a:r>
              <a:rPr lang="zh-CN" altLang="en-US" sz="2400" dirty="0"/>
              <a:t>单个</a:t>
            </a:r>
            <a:r>
              <a:rPr lang="zh-CN" altLang="en-US" sz="2400" dirty="0">
                <a:solidFill>
                  <a:srgbClr val="FF0000"/>
                </a:solidFill>
              </a:rPr>
              <a:t>分类器集成</a:t>
            </a:r>
            <a:r>
              <a:rPr lang="zh-CN" altLang="en-US" sz="2400" dirty="0"/>
              <a:t>起来</a:t>
            </a:r>
            <a:r>
              <a:rPr lang="en-US" altLang="zh-CN" sz="2400" dirty="0"/>
              <a:t>,</a:t>
            </a:r>
            <a:r>
              <a:rPr lang="zh-CN" altLang="en-US" sz="2400" dirty="0"/>
              <a:t>通过对多个分类器的</a:t>
            </a:r>
            <a:r>
              <a:rPr lang="zh-CN" altLang="en-US" sz="2400" dirty="0" smtClean="0"/>
              <a:t>分类结果</a:t>
            </a:r>
            <a:r>
              <a:rPr lang="zh-CN" altLang="en-US" sz="2400" dirty="0"/>
              <a:t>进行某种</a:t>
            </a:r>
            <a:r>
              <a:rPr lang="zh-CN" altLang="en-US" sz="2400" dirty="0">
                <a:solidFill>
                  <a:srgbClr val="FF0000"/>
                </a:solidFill>
              </a:rPr>
              <a:t>组合</a:t>
            </a:r>
            <a:r>
              <a:rPr lang="zh-CN" altLang="en-US" sz="2400" dirty="0"/>
              <a:t>来决定最终的分类</a:t>
            </a:r>
            <a:r>
              <a:rPr lang="en-US" altLang="zh-CN" sz="2400" dirty="0"/>
              <a:t>,</a:t>
            </a:r>
            <a:r>
              <a:rPr lang="zh-CN" altLang="en-US" sz="2400" dirty="0"/>
              <a:t>以取得比单个分类器更好的性能</a:t>
            </a:r>
            <a:r>
              <a:rPr lang="zh-CN" altLang="en-US" sz="2400" dirty="0" smtClean="0"/>
              <a:t>。</a:t>
            </a:r>
            <a:endParaRPr lang="zh-CN" altLang="en-US" dirty="0"/>
          </a:p>
        </p:txBody>
      </p:sp>
      <p:sp>
        <p:nvSpPr>
          <p:cNvPr id="3" name="灯片编号占位符 2"/>
          <p:cNvSpPr>
            <a:spLocks noGrp="1"/>
          </p:cNvSpPr>
          <p:nvPr>
            <p:ph type="sldNum" sz="quarter" idx="12"/>
          </p:nvPr>
        </p:nvSpPr>
        <p:spPr/>
        <p:txBody>
          <a:bodyPr/>
          <a:lstStyle/>
          <a:p>
            <a:pPr>
              <a:defRPr/>
            </a:pPr>
            <a:fld id="{CA3C7380-A19B-43AF-9E2E-C18DBCF89573}" type="slidenum">
              <a:rPr lang="en-US" altLang="zh-CN" smtClean="0"/>
              <a:pPr>
                <a:defRPr/>
              </a:pPr>
              <a:t>3</a:t>
            </a:fld>
            <a:endParaRPr lang="en-US" altLang="zh-CN"/>
          </a:p>
        </p:txBody>
      </p:sp>
      <p:sp>
        <p:nvSpPr>
          <p:cNvPr id="4" name="Rectangle 2"/>
          <p:cNvSpPr txBox="1">
            <a:spLocks noChangeArrowheads="1"/>
          </p:cNvSpPr>
          <p:nvPr/>
        </p:nvSpPr>
        <p:spPr>
          <a:xfrm>
            <a:off x="-44362" y="404664"/>
            <a:ext cx="8731162" cy="854968"/>
          </a:xfrm>
          <a:prstGeom prst="rect">
            <a:avLst/>
          </a:prstGeom>
        </p:spPr>
        <p:txBody>
          <a:bodyPr/>
          <a:lstStyle>
            <a:lvl1pPr marL="0" indent="0" algn="l" rtl="0" eaLnBrk="0" fontAlgn="base" hangingPunct="0">
              <a:spcBef>
                <a:spcPct val="0"/>
              </a:spcBef>
              <a:spcAft>
                <a:spcPct val="0"/>
              </a:spcAft>
              <a:buClr>
                <a:srgbClr val="FF33CC"/>
              </a:buClr>
              <a:buFont typeface="Wingdings" pitchFamily="2" charset="2"/>
              <a:buNone/>
              <a:defRPr sz="4400" b="1">
                <a:solidFill>
                  <a:schemeClr val="bg1"/>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a:lstStyle>
          <a:p>
            <a:r>
              <a:rPr lang="zh-CN" altLang="en-US" sz="3600" kern="0" dirty="0" smtClean="0"/>
              <a:t>集成学习</a:t>
            </a:r>
            <a:endParaRPr lang="zh-CN" altLang="en-US" sz="3600" kern="0" dirty="0"/>
          </a:p>
        </p:txBody>
      </p:sp>
    </p:spTree>
    <p:extLst>
      <p:ext uri="{BB962C8B-B14F-4D97-AF65-F5344CB8AC3E}">
        <p14:creationId xmlns:p14="http://schemas.microsoft.com/office/powerpoint/2010/main" val="848665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zh-CN" altLang="en-US" sz="3600" dirty="0" smtClean="0"/>
              <a:t>学习算法</a:t>
            </a:r>
            <a:endParaRPr lang="zh-CN" altLang="en-US" sz="3600" dirty="0"/>
          </a:p>
        </p:txBody>
      </p:sp>
      <p:sp>
        <p:nvSpPr>
          <p:cNvPr id="7171" name="Rectangle 3"/>
          <p:cNvSpPr>
            <a:spLocks noGrp="1" noChangeArrowheads="1"/>
          </p:cNvSpPr>
          <p:nvPr>
            <p:ph type="body" idx="1"/>
          </p:nvPr>
        </p:nvSpPr>
        <p:spPr>
          <a:xfrm>
            <a:off x="457200" y="1889125"/>
            <a:ext cx="8220075" cy="1971675"/>
          </a:xfrm>
        </p:spPr>
        <p:txBody>
          <a:bodyPr/>
          <a:lstStyle/>
          <a:p>
            <a:r>
              <a:rPr lang="zh-CN" altLang="en-US" sz="2000" dirty="0"/>
              <a:t>令 S 为包含 N 个数据点(x</a:t>
            </a:r>
            <a:r>
              <a:rPr lang="zh-CN" altLang="en-US" sz="2000" baseline="-25000" dirty="0"/>
              <a:t>1</a:t>
            </a:r>
            <a:r>
              <a:rPr lang="zh-CN" altLang="en-US" sz="2000" dirty="0"/>
              <a:t>,y</a:t>
            </a:r>
            <a:r>
              <a:rPr lang="zh-CN" altLang="en-US" sz="2000" baseline="-25000" dirty="0"/>
              <a:t>1</a:t>
            </a:r>
            <a:r>
              <a:rPr lang="zh-CN" altLang="en-US" sz="2000" dirty="0"/>
              <a:t>),(x</a:t>
            </a:r>
            <a:r>
              <a:rPr lang="zh-CN" altLang="en-US" sz="2000" baseline="-25000" dirty="0"/>
              <a:t>2</a:t>
            </a:r>
            <a:r>
              <a:rPr lang="zh-CN" altLang="en-US" sz="2000" dirty="0"/>
              <a:t>,y</a:t>
            </a:r>
            <a:r>
              <a:rPr lang="zh-CN" altLang="en-US" sz="2000" baseline="-25000" dirty="0"/>
              <a:t>2</a:t>
            </a:r>
            <a:r>
              <a:rPr lang="zh-CN" altLang="en-US" sz="2000" dirty="0"/>
              <a:t>),...,(x</a:t>
            </a:r>
            <a:r>
              <a:rPr lang="zh-CN" altLang="en-US" sz="2000" baseline="-25000" dirty="0"/>
              <a:t>n</a:t>
            </a:r>
            <a:r>
              <a:rPr lang="zh-CN" altLang="en-US" sz="2000" dirty="0"/>
              <a:t>,y</a:t>
            </a:r>
            <a:r>
              <a:rPr lang="zh-CN" altLang="en-US" sz="2000" baseline="-25000" dirty="0"/>
              <a:t>n</a:t>
            </a:r>
            <a:r>
              <a:rPr lang="zh-CN" altLang="en-US" sz="2000" dirty="0"/>
              <a:t>)的样本集，其中x</a:t>
            </a:r>
            <a:r>
              <a:rPr lang="zh-CN" altLang="en-US" sz="2000" baseline="-25000" dirty="0"/>
              <a:t>t</a:t>
            </a:r>
            <a:r>
              <a:rPr lang="zh-CN" altLang="en-US" sz="2000" dirty="0"/>
              <a:t>是按照某种固定但未知分布 D(x)随机抽取的。y = f(x</a:t>
            </a:r>
            <a:r>
              <a:rPr lang="zh-CN" altLang="en-US" sz="2000" baseline="-25000" dirty="0"/>
              <a:t>t</a:t>
            </a:r>
            <a:r>
              <a:rPr lang="zh-CN" altLang="en-US" sz="2000" dirty="0"/>
              <a:t>)， f 属于某已知布尔函数集 F。如果对于任意的 D，任意的 f ∈ F，任意的 0 &lt;ε, δ ≤1/2，学习算法生成一个满足p[ h(x)≠ f(x)]≤ε的估计h的概率大于 1 −δ，并且学习算法的运行时间与 1/ε，1/δ成多项式关系，则称这种学习算法是强学习算法。</a:t>
            </a:r>
          </a:p>
        </p:txBody>
      </p:sp>
      <p:sp>
        <p:nvSpPr>
          <p:cNvPr id="7172" name="Text Box 4"/>
          <p:cNvSpPr txBox="1">
            <a:spLocks noChangeArrowheads="1"/>
          </p:cNvSpPr>
          <p:nvPr/>
        </p:nvSpPr>
        <p:spPr bwMode="auto">
          <a:xfrm>
            <a:off x="371475" y="1374775"/>
            <a:ext cx="18256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000">
                <a:solidFill>
                  <a:srgbClr val="CC0000"/>
                </a:solidFill>
              </a:rPr>
              <a:t>强学习算法</a:t>
            </a:r>
          </a:p>
        </p:txBody>
      </p:sp>
      <p:sp>
        <p:nvSpPr>
          <p:cNvPr id="7173" name="Text Box 5"/>
          <p:cNvSpPr txBox="1">
            <a:spLocks noChangeArrowheads="1"/>
          </p:cNvSpPr>
          <p:nvPr/>
        </p:nvSpPr>
        <p:spPr bwMode="auto">
          <a:xfrm>
            <a:off x="396875" y="3860800"/>
            <a:ext cx="1824038"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a:solidFill>
                  <a:srgbClr val="CC0000"/>
                </a:solidFill>
              </a:rPr>
              <a:t>弱学习算法</a:t>
            </a:r>
          </a:p>
        </p:txBody>
      </p:sp>
      <p:sp>
        <p:nvSpPr>
          <p:cNvPr id="7174" name="Rectangle 6"/>
          <p:cNvSpPr>
            <a:spLocks noGrp="1" noChangeArrowheads="1"/>
          </p:cNvSpPr>
          <p:nvPr/>
        </p:nvSpPr>
        <p:spPr bwMode="auto">
          <a:xfrm>
            <a:off x="539750" y="4292600"/>
            <a:ext cx="8220075" cy="1971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42900" defTabSz="0">
              <a:spcBef>
                <a:spcPct val="20000"/>
              </a:spcBef>
              <a:buClr>
                <a:schemeClr val="accent2"/>
              </a:buClr>
              <a:buFont typeface="Wingdings" pitchFamily="2" charset="2"/>
              <a:buChar char="l"/>
              <a:defRPr sz="3200">
                <a:solidFill>
                  <a:schemeClr val="tx1"/>
                </a:solidFill>
                <a:latin typeface="Arial" pitchFamily="34" charset="0"/>
                <a:ea typeface="宋体" pitchFamily="2" charset="-122"/>
                <a:sym typeface="Arial" pitchFamily="34" charset="0"/>
              </a:defRPr>
            </a:lvl1pPr>
            <a:lvl2pPr marL="742950" indent="-285750" defTabSz="0">
              <a:spcBef>
                <a:spcPct val="20000"/>
              </a:spcBef>
              <a:buClr>
                <a:srgbClr val="262672"/>
              </a:buClr>
              <a:buFont typeface="Wingdings" pitchFamily="2" charset="2"/>
              <a:buChar char="ü"/>
              <a:defRPr sz="2800">
                <a:solidFill>
                  <a:schemeClr val="tx1"/>
                </a:solidFill>
                <a:latin typeface="Arial" pitchFamily="34" charset="0"/>
                <a:ea typeface="宋体" pitchFamily="2" charset="-122"/>
                <a:sym typeface="Arial" pitchFamily="34" charset="0"/>
              </a:defRPr>
            </a:lvl2pPr>
            <a:lvl3pPr marL="1143000" indent="-228600" defTabSz="0">
              <a:spcBef>
                <a:spcPct val="20000"/>
              </a:spcBef>
              <a:buClr>
                <a:srgbClr val="262672"/>
              </a:buClr>
              <a:buFont typeface="Wingdings" pitchFamily="2" charset="2"/>
              <a:buChar char="•"/>
              <a:defRPr sz="2400">
                <a:solidFill>
                  <a:schemeClr val="tx1"/>
                </a:solidFill>
                <a:latin typeface="Arial" pitchFamily="34" charset="0"/>
                <a:ea typeface="宋体" pitchFamily="2" charset="-122"/>
                <a:sym typeface="Arial" pitchFamily="34" charset="0"/>
              </a:defRPr>
            </a:lvl3pPr>
            <a:lvl4pPr marL="1600200" indent="-228600" defTabSz="0">
              <a:spcBef>
                <a:spcPct val="20000"/>
              </a:spcBef>
              <a:buClr>
                <a:srgbClr val="262672"/>
              </a:buClr>
              <a:buFont typeface="Wingdings" pitchFamily="2" charset="2"/>
              <a:buChar char="–"/>
              <a:defRPr sz="2000">
                <a:solidFill>
                  <a:schemeClr val="tx1"/>
                </a:solidFill>
                <a:latin typeface="Arial" pitchFamily="34" charset="0"/>
                <a:ea typeface="宋体" pitchFamily="2" charset="-122"/>
                <a:sym typeface="Arial" pitchFamily="34" charset="0"/>
              </a:defRPr>
            </a:lvl4pPr>
            <a:lvl5pPr marL="2057400" indent="-228600" defTabSz="0">
              <a:spcBef>
                <a:spcPct val="20000"/>
              </a:spcBef>
              <a:buClr>
                <a:srgbClr val="262672"/>
              </a:buClr>
              <a:buFont typeface="Wingdings" pitchFamily="2" charset="2"/>
              <a:buChar char="»"/>
              <a:defRPr sz="2000">
                <a:solidFill>
                  <a:schemeClr val="tx1"/>
                </a:solidFill>
                <a:latin typeface="Arial" pitchFamily="34" charset="0"/>
                <a:ea typeface="宋体" pitchFamily="2" charset="-122"/>
                <a:sym typeface="Arial" pitchFamily="34" charset="0"/>
              </a:defRPr>
            </a:lvl5pPr>
            <a:lvl6pPr marL="2514600" indent="-228600" defTabSz="0" eaLnBrk="0" fontAlgn="base" hangingPunct="0">
              <a:spcBef>
                <a:spcPct val="20000"/>
              </a:spcBef>
              <a:spcAft>
                <a:spcPct val="0"/>
              </a:spcAft>
              <a:buClr>
                <a:srgbClr val="262672"/>
              </a:buClr>
              <a:buFont typeface="Wingdings" pitchFamily="2" charset="2"/>
              <a:buChar char="»"/>
              <a:defRPr sz="2000">
                <a:solidFill>
                  <a:schemeClr val="tx1"/>
                </a:solidFill>
                <a:latin typeface="Arial" pitchFamily="34" charset="0"/>
                <a:ea typeface="宋体" pitchFamily="2" charset="-122"/>
                <a:sym typeface="Arial" pitchFamily="34" charset="0"/>
              </a:defRPr>
            </a:lvl6pPr>
            <a:lvl7pPr marL="2971800" indent="-228600" defTabSz="0" eaLnBrk="0" fontAlgn="base" hangingPunct="0">
              <a:spcBef>
                <a:spcPct val="20000"/>
              </a:spcBef>
              <a:spcAft>
                <a:spcPct val="0"/>
              </a:spcAft>
              <a:buClr>
                <a:srgbClr val="262672"/>
              </a:buClr>
              <a:buFont typeface="Wingdings" pitchFamily="2" charset="2"/>
              <a:buChar char="»"/>
              <a:defRPr sz="2000">
                <a:solidFill>
                  <a:schemeClr val="tx1"/>
                </a:solidFill>
                <a:latin typeface="Arial" pitchFamily="34" charset="0"/>
                <a:ea typeface="宋体" pitchFamily="2" charset="-122"/>
                <a:sym typeface="Arial" pitchFamily="34" charset="0"/>
              </a:defRPr>
            </a:lvl7pPr>
            <a:lvl8pPr marL="3429000" indent="-228600" defTabSz="0" eaLnBrk="0" fontAlgn="base" hangingPunct="0">
              <a:spcBef>
                <a:spcPct val="20000"/>
              </a:spcBef>
              <a:spcAft>
                <a:spcPct val="0"/>
              </a:spcAft>
              <a:buClr>
                <a:srgbClr val="262672"/>
              </a:buClr>
              <a:buFont typeface="Wingdings" pitchFamily="2" charset="2"/>
              <a:buChar char="»"/>
              <a:defRPr sz="2000">
                <a:solidFill>
                  <a:schemeClr val="tx1"/>
                </a:solidFill>
                <a:latin typeface="Arial" pitchFamily="34" charset="0"/>
                <a:ea typeface="宋体" pitchFamily="2" charset="-122"/>
                <a:sym typeface="Arial" pitchFamily="34" charset="0"/>
              </a:defRPr>
            </a:lvl8pPr>
            <a:lvl9pPr marL="3886200" indent="-228600" defTabSz="0" eaLnBrk="0" fontAlgn="base" hangingPunct="0">
              <a:spcBef>
                <a:spcPct val="20000"/>
              </a:spcBef>
              <a:spcAft>
                <a:spcPct val="0"/>
              </a:spcAft>
              <a:buClr>
                <a:srgbClr val="262672"/>
              </a:buClr>
              <a:buFont typeface="Wingdings" pitchFamily="2" charset="2"/>
              <a:buChar char="»"/>
              <a:defRPr sz="2000">
                <a:solidFill>
                  <a:schemeClr val="tx1"/>
                </a:solidFill>
                <a:latin typeface="Arial" pitchFamily="34" charset="0"/>
                <a:ea typeface="宋体" pitchFamily="2" charset="-122"/>
                <a:sym typeface="Arial" pitchFamily="34" charset="0"/>
              </a:defRPr>
            </a:lvl9pPr>
          </a:lstStyle>
          <a:p>
            <a:r>
              <a:rPr lang="zh-CN" altLang="en-US" sz="2000" dirty="0"/>
              <a:t>弱学习算法定义和强学习类似，只需存在某对ε 、δ满足条件即可。一般来说，如果存在一个多项式级学习算法来辨别一组概念，在辨别时的</a:t>
            </a:r>
            <a:r>
              <a:rPr lang="zh-CN" altLang="en-US" sz="2000" dirty="0">
                <a:solidFill>
                  <a:srgbClr val="FF0000"/>
                </a:solidFill>
              </a:rPr>
              <a:t>正确率</a:t>
            </a:r>
            <a:r>
              <a:rPr lang="zh-CN" altLang="en-US" sz="2000" dirty="0"/>
              <a:t>仅比随机猜想略好，则是</a:t>
            </a:r>
            <a:r>
              <a:rPr lang="zh-CN" altLang="en-US" sz="2000" dirty="0">
                <a:solidFill>
                  <a:srgbClr val="FF0000"/>
                </a:solidFill>
              </a:rPr>
              <a:t>弱学习算法</a:t>
            </a:r>
            <a:r>
              <a:rPr lang="zh-CN" altLang="en-US" sz="2000" dirty="0"/>
              <a:t>。反之，辨别的正确率很高，则是</a:t>
            </a:r>
            <a:r>
              <a:rPr lang="zh-CN" altLang="en-US" sz="2000" dirty="0">
                <a:solidFill>
                  <a:srgbClr val="FF0000"/>
                </a:solidFill>
              </a:rPr>
              <a:t>强学习</a:t>
            </a:r>
            <a:r>
              <a:rPr lang="zh-CN" altLang="en-US" sz="2000" dirty="0"/>
              <a:t>算法。</a:t>
            </a:r>
          </a:p>
          <a:p>
            <a:r>
              <a:rPr lang="zh-CN" altLang="en-US" sz="2000" dirty="0"/>
              <a:t>只要有足够的数据，弱学习算法就能通过</a:t>
            </a:r>
            <a:r>
              <a:rPr lang="zh-CN" altLang="en-US" sz="2000" dirty="0">
                <a:solidFill>
                  <a:srgbClr val="FF0000"/>
                </a:solidFill>
              </a:rPr>
              <a:t>集成</a:t>
            </a:r>
            <a:r>
              <a:rPr lang="zh-CN" altLang="en-US" sz="2000" dirty="0"/>
              <a:t>的方式生成</a:t>
            </a:r>
            <a:r>
              <a:rPr lang="zh-CN" altLang="en-US" sz="2000" dirty="0">
                <a:solidFill>
                  <a:srgbClr val="FF0000"/>
                </a:solidFill>
              </a:rPr>
              <a:t>任意高精</a:t>
            </a:r>
            <a:r>
              <a:rPr lang="zh-CN" altLang="en-US" sz="2000" dirty="0"/>
              <a:t>度的估计，即可以直接将</a:t>
            </a:r>
            <a:r>
              <a:rPr lang="zh-CN" altLang="en-US" sz="2000" dirty="0">
                <a:solidFill>
                  <a:srgbClr val="FF0000"/>
                </a:solidFill>
              </a:rPr>
              <a:t>弱学习算法提升为强学习算法</a:t>
            </a:r>
            <a:r>
              <a:rPr lang="zh-CN" altLang="en-US" sz="2000" dirty="0"/>
              <a:t>。</a:t>
            </a:r>
          </a:p>
        </p:txBody>
      </p:sp>
    </p:spTree>
    <p:extLst>
      <p:ext uri="{BB962C8B-B14F-4D97-AF65-F5344CB8AC3E}">
        <p14:creationId xmlns:p14="http://schemas.microsoft.com/office/powerpoint/2010/main" val="2903007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0" lvl="0" indent="0">
              <a:buNone/>
            </a:pPr>
            <a:r>
              <a:rPr lang="zh-CN" altLang="zh-CN" sz="2400" dirty="0">
                <a:solidFill>
                  <a:srgbClr val="000000"/>
                </a:solidFill>
                <a:latin typeface="Verdana" pitchFamily="34" charset="0"/>
                <a:ea typeface="宋体" pitchFamily="2" charset="-122"/>
                <a:cs typeface="宋体" pitchFamily="2" charset="-122"/>
              </a:rPr>
              <a:t>一个</a:t>
            </a:r>
            <a:r>
              <a:rPr lang="zh-CN" altLang="zh-CN" sz="2400" dirty="0">
                <a:solidFill>
                  <a:srgbClr val="FF0000"/>
                </a:solidFill>
                <a:latin typeface="Verdana" pitchFamily="34" charset="0"/>
                <a:ea typeface="宋体" pitchFamily="2" charset="-122"/>
                <a:cs typeface="宋体" pitchFamily="2" charset="-122"/>
              </a:rPr>
              <a:t>决策树</a:t>
            </a:r>
            <a:r>
              <a:rPr lang="zh-CN" altLang="zh-CN" sz="2400" dirty="0">
                <a:solidFill>
                  <a:srgbClr val="000000"/>
                </a:solidFill>
                <a:latin typeface="Verdana" pitchFamily="34" charset="0"/>
                <a:ea typeface="宋体" pitchFamily="2" charset="-122"/>
                <a:cs typeface="宋体" pitchFamily="2" charset="-122"/>
              </a:rPr>
              <a:t>包含三种类型的节点： 1.决策</a:t>
            </a:r>
            <a:r>
              <a:rPr lang="zh-CN" altLang="zh-CN" sz="2400" dirty="0" smtClean="0">
                <a:solidFill>
                  <a:srgbClr val="000000"/>
                </a:solidFill>
                <a:latin typeface="Verdana" pitchFamily="34" charset="0"/>
                <a:ea typeface="宋体" pitchFamily="2" charset="-122"/>
                <a:cs typeface="宋体" pitchFamily="2" charset="-122"/>
              </a:rPr>
              <a:t>节点</a:t>
            </a:r>
            <a:r>
              <a:rPr lang="en-US" altLang="zh-CN" sz="2400" dirty="0" smtClean="0">
                <a:solidFill>
                  <a:srgbClr val="000000"/>
                </a:solidFill>
                <a:latin typeface="Verdana" pitchFamily="34" charset="0"/>
                <a:ea typeface="宋体" pitchFamily="2" charset="-122"/>
                <a:cs typeface="宋体" pitchFamily="2" charset="-122"/>
              </a:rPr>
              <a:t>—</a:t>
            </a:r>
            <a:r>
              <a:rPr lang="zh-CN" altLang="zh-CN" sz="2400" dirty="0" smtClean="0">
                <a:solidFill>
                  <a:srgbClr val="000000"/>
                </a:solidFill>
                <a:latin typeface="Verdana" pitchFamily="34" charset="0"/>
                <a:ea typeface="宋体" pitchFamily="2" charset="-122"/>
                <a:cs typeface="宋体" pitchFamily="2" charset="-122"/>
              </a:rPr>
              <a:t>通常</a:t>
            </a:r>
            <a:r>
              <a:rPr lang="zh-CN" altLang="zh-CN" sz="2400" dirty="0">
                <a:solidFill>
                  <a:srgbClr val="000000"/>
                </a:solidFill>
                <a:latin typeface="Verdana" pitchFamily="34" charset="0"/>
                <a:ea typeface="宋体" pitchFamily="2" charset="-122"/>
                <a:cs typeface="宋体" pitchFamily="2" charset="-122"/>
              </a:rPr>
              <a:t>用矩形框来表式 2.机会</a:t>
            </a:r>
            <a:r>
              <a:rPr lang="zh-CN" altLang="zh-CN" sz="2400" dirty="0" smtClean="0">
                <a:solidFill>
                  <a:srgbClr val="000000"/>
                </a:solidFill>
                <a:latin typeface="Verdana" pitchFamily="34" charset="0"/>
                <a:ea typeface="宋体" pitchFamily="2" charset="-122"/>
                <a:cs typeface="宋体" pitchFamily="2" charset="-122"/>
              </a:rPr>
              <a:t>节点</a:t>
            </a:r>
            <a:r>
              <a:rPr lang="en-US" altLang="zh-CN" sz="2400" dirty="0" smtClean="0">
                <a:solidFill>
                  <a:srgbClr val="000000"/>
                </a:solidFill>
                <a:latin typeface="Verdana" pitchFamily="34" charset="0"/>
                <a:ea typeface="宋体" pitchFamily="2" charset="-122"/>
                <a:cs typeface="宋体" pitchFamily="2" charset="-122"/>
              </a:rPr>
              <a:t>—</a:t>
            </a:r>
            <a:r>
              <a:rPr lang="zh-CN" altLang="zh-CN" sz="2400" dirty="0" smtClean="0">
                <a:solidFill>
                  <a:srgbClr val="000000"/>
                </a:solidFill>
                <a:latin typeface="Verdana" pitchFamily="34" charset="0"/>
                <a:ea typeface="宋体" pitchFamily="2" charset="-122"/>
                <a:cs typeface="宋体" pitchFamily="2" charset="-122"/>
              </a:rPr>
              <a:t>通常</a:t>
            </a:r>
            <a:r>
              <a:rPr lang="zh-CN" altLang="zh-CN" sz="2400" dirty="0">
                <a:solidFill>
                  <a:srgbClr val="000000"/>
                </a:solidFill>
                <a:latin typeface="Verdana" pitchFamily="34" charset="0"/>
                <a:ea typeface="宋体" pitchFamily="2" charset="-122"/>
                <a:cs typeface="宋体" pitchFamily="2" charset="-122"/>
              </a:rPr>
              <a:t>用圆圈来表式 3.</a:t>
            </a:r>
            <a:r>
              <a:rPr lang="zh-CN" altLang="zh-CN" sz="2400" dirty="0" smtClean="0">
                <a:solidFill>
                  <a:srgbClr val="000000"/>
                </a:solidFill>
                <a:latin typeface="Verdana" pitchFamily="34" charset="0"/>
                <a:ea typeface="宋体" pitchFamily="2" charset="-122"/>
                <a:cs typeface="宋体" pitchFamily="2" charset="-122"/>
              </a:rPr>
              <a:t>终结</a:t>
            </a:r>
            <a:r>
              <a:rPr lang="zh-CN" altLang="en-US" sz="2400" dirty="0" smtClean="0">
                <a:solidFill>
                  <a:srgbClr val="000000"/>
                </a:solidFill>
                <a:latin typeface="Verdana" pitchFamily="34" charset="0"/>
                <a:ea typeface="宋体" pitchFamily="2" charset="-122"/>
                <a:cs typeface="宋体" pitchFamily="2" charset="-122"/>
              </a:rPr>
              <a:t>点</a:t>
            </a:r>
            <a:r>
              <a:rPr lang="en-US" altLang="zh-CN" sz="2400" dirty="0" smtClean="0">
                <a:solidFill>
                  <a:srgbClr val="000000"/>
                </a:solidFill>
                <a:latin typeface="Verdana" pitchFamily="34" charset="0"/>
                <a:ea typeface="宋体" pitchFamily="2" charset="-122"/>
                <a:cs typeface="宋体" pitchFamily="2" charset="-122"/>
              </a:rPr>
              <a:t>—</a:t>
            </a:r>
            <a:r>
              <a:rPr lang="zh-CN" altLang="zh-CN" sz="2400" dirty="0" smtClean="0">
                <a:solidFill>
                  <a:srgbClr val="000000"/>
                </a:solidFill>
                <a:latin typeface="Verdana" pitchFamily="34" charset="0"/>
                <a:ea typeface="宋体" pitchFamily="2" charset="-122"/>
                <a:cs typeface="宋体" pitchFamily="2" charset="-122"/>
              </a:rPr>
              <a:t>通常</a:t>
            </a:r>
            <a:r>
              <a:rPr lang="zh-CN" altLang="zh-CN" sz="2400" dirty="0">
                <a:solidFill>
                  <a:srgbClr val="000000"/>
                </a:solidFill>
                <a:latin typeface="Verdana" pitchFamily="34" charset="0"/>
                <a:ea typeface="宋体" pitchFamily="2" charset="-122"/>
                <a:cs typeface="宋体" pitchFamily="2" charset="-122"/>
              </a:rPr>
              <a:t>用三角形来</a:t>
            </a:r>
            <a:r>
              <a:rPr lang="zh-CN" altLang="zh-CN" sz="2400" dirty="0" smtClean="0">
                <a:solidFill>
                  <a:srgbClr val="000000"/>
                </a:solidFill>
                <a:latin typeface="Verdana" pitchFamily="34" charset="0"/>
                <a:ea typeface="宋体" pitchFamily="2" charset="-122"/>
                <a:cs typeface="宋体" pitchFamily="2" charset="-122"/>
              </a:rPr>
              <a:t>表示</a:t>
            </a:r>
            <a:endParaRPr lang="zh-CN" altLang="zh-CN" sz="4800" dirty="0">
              <a:latin typeface="Arial" pitchFamily="34" charset="0"/>
              <a:ea typeface="宋体" pitchFamily="2" charset="-122"/>
              <a:cs typeface="宋体" pitchFamily="2" charset="-122"/>
            </a:endParaRPr>
          </a:p>
          <a:p>
            <a:pPr marL="0" indent="0">
              <a:buNone/>
            </a:pPr>
            <a:endParaRPr lang="zh-CN" altLang="en-US" dirty="0"/>
          </a:p>
        </p:txBody>
      </p:sp>
      <p:sp>
        <p:nvSpPr>
          <p:cNvPr id="3" name="灯片编号占位符 2"/>
          <p:cNvSpPr>
            <a:spLocks noGrp="1"/>
          </p:cNvSpPr>
          <p:nvPr>
            <p:ph type="sldNum" sz="quarter" idx="12"/>
          </p:nvPr>
        </p:nvSpPr>
        <p:spPr/>
        <p:txBody>
          <a:bodyPr/>
          <a:lstStyle/>
          <a:p>
            <a:pPr>
              <a:defRPr/>
            </a:pPr>
            <a:fld id="{CA3C7380-A19B-43AF-9E2E-C18DBCF89573}" type="slidenum">
              <a:rPr lang="en-US" altLang="zh-CN" smtClean="0"/>
              <a:pPr>
                <a:defRPr/>
              </a:pPr>
              <a:t>5</a:t>
            </a:fld>
            <a:endParaRPr lang="en-US" altLang="zh-CN"/>
          </a:p>
        </p:txBody>
      </p:sp>
      <p:sp>
        <p:nvSpPr>
          <p:cNvPr id="4" name="Rectangle 2"/>
          <p:cNvSpPr txBox="1">
            <a:spLocks noChangeArrowheads="1"/>
          </p:cNvSpPr>
          <p:nvPr/>
        </p:nvSpPr>
        <p:spPr>
          <a:xfrm>
            <a:off x="-44362" y="404664"/>
            <a:ext cx="8731162" cy="854968"/>
          </a:xfrm>
          <a:prstGeom prst="rect">
            <a:avLst/>
          </a:prstGeom>
        </p:spPr>
        <p:txBody>
          <a:bodyPr/>
          <a:lstStyle>
            <a:lvl1pPr marL="0" indent="0" algn="l" rtl="0" eaLnBrk="0" fontAlgn="base" hangingPunct="0">
              <a:spcBef>
                <a:spcPct val="0"/>
              </a:spcBef>
              <a:spcAft>
                <a:spcPct val="0"/>
              </a:spcAft>
              <a:buClr>
                <a:srgbClr val="FF33CC"/>
              </a:buClr>
              <a:buFont typeface="Wingdings" pitchFamily="2" charset="2"/>
              <a:buNone/>
              <a:defRPr sz="4400" b="1">
                <a:solidFill>
                  <a:schemeClr val="bg1"/>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a:lstStyle>
          <a:p>
            <a:r>
              <a:rPr lang="zh-CN" altLang="en-US" sz="3600" kern="0" dirty="0" smtClean="0"/>
              <a:t>决策树</a:t>
            </a:r>
            <a:endParaRPr lang="zh-CN" altLang="en-US" sz="3600" kern="0" dirty="0"/>
          </a:p>
        </p:txBody>
      </p:sp>
      <p:pic>
        <p:nvPicPr>
          <p:cNvPr id="16388" name="Picture 4" descr="Decision-Tree-Element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607" y="3247662"/>
            <a:ext cx="7083224" cy="2034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2252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pPr>
              <a:defRPr/>
            </a:pPr>
            <a:fld id="{CA3C7380-A19B-43AF-9E2E-C18DBCF89573}" type="slidenum">
              <a:rPr lang="en-US" altLang="zh-CN" smtClean="0"/>
              <a:pPr>
                <a:defRPr/>
              </a:pPr>
              <a:t>6</a:t>
            </a:fld>
            <a:endParaRPr lang="en-US" altLang="zh-CN"/>
          </a:p>
        </p:txBody>
      </p:sp>
      <p:sp>
        <p:nvSpPr>
          <p:cNvPr id="4" name="Rectangle 2"/>
          <p:cNvSpPr txBox="1">
            <a:spLocks noChangeArrowheads="1"/>
          </p:cNvSpPr>
          <p:nvPr/>
        </p:nvSpPr>
        <p:spPr>
          <a:xfrm>
            <a:off x="-44362" y="404664"/>
            <a:ext cx="8731162" cy="854968"/>
          </a:xfrm>
          <a:prstGeom prst="rect">
            <a:avLst/>
          </a:prstGeom>
        </p:spPr>
        <p:txBody>
          <a:bodyPr/>
          <a:lstStyle>
            <a:lvl1pPr marL="0" indent="0" algn="l" rtl="0" eaLnBrk="0" fontAlgn="base" hangingPunct="0">
              <a:spcBef>
                <a:spcPct val="0"/>
              </a:spcBef>
              <a:spcAft>
                <a:spcPct val="0"/>
              </a:spcAft>
              <a:buClr>
                <a:srgbClr val="FF33CC"/>
              </a:buClr>
              <a:buFont typeface="Wingdings" pitchFamily="2" charset="2"/>
              <a:buNone/>
              <a:defRPr sz="4400" b="1">
                <a:solidFill>
                  <a:schemeClr val="bg1"/>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a:lstStyle>
          <a:p>
            <a:r>
              <a:rPr lang="en-US" altLang="zh-CN" sz="3600" kern="0" dirty="0" smtClean="0"/>
              <a:t>BP</a:t>
            </a:r>
            <a:r>
              <a:rPr lang="zh-CN" altLang="en-US" sz="3600" kern="0" dirty="0" smtClean="0"/>
              <a:t>神经网络</a:t>
            </a:r>
            <a:endParaRPr lang="zh-CN" altLang="en-US" sz="3600" kern="0" dirty="0"/>
          </a:p>
        </p:txBody>
      </p:sp>
      <p:pic>
        <p:nvPicPr>
          <p:cNvPr id="17410" name="Picture 2" descr="C:\Users\Administrator\Desktop\BP.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619672" y="1923407"/>
            <a:ext cx="6161256" cy="452596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79512" y="1259632"/>
            <a:ext cx="8507288" cy="830997"/>
          </a:xfrm>
          <a:prstGeom prst="rect">
            <a:avLst/>
          </a:prstGeom>
          <a:noFill/>
        </p:spPr>
        <p:txBody>
          <a:bodyPr wrap="square" rtlCol="0">
            <a:spAutoFit/>
          </a:bodyPr>
          <a:lstStyle/>
          <a:p>
            <a:r>
              <a:rPr lang="en-US" altLang="zh-CN" sz="2400" dirty="0" smtClean="0">
                <a:latin typeface="Arial" pitchFamily="34" charset="0"/>
                <a:ea typeface="宋体" pitchFamily="2" charset="-122"/>
              </a:rPr>
              <a:t>BP</a:t>
            </a:r>
            <a:r>
              <a:rPr lang="zh-CN" altLang="en-US" sz="2400" dirty="0" smtClean="0">
                <a:latin typeface="Arial" pitchFamily="34" charset="0"/>
                <a:ea typeface="宋体" pitchFamily="2" charset="-122"/>
              </a:rPr>
              <a:t>是</a:t>
            </a:r>
            <a:r>
              <a:rPr lang="zh-CN" altLang="en-US" sz="2400" dirty="0">
                <a:latin typeface="Arial" pitchFamily="34" charset="0"/>
                <a:ea typeface="宋体" pitchFamily="2" charset="-122"/>
              </a:rPr>
              <a:t>一种按</a:t>
            </a:r>
            <a:r>
              <a:rPr lang="zh-CN" altLang="en-US" sz="2400" dirty="0">
                <a:solidFill>
                  <a:srgbClr val="FF0000"/>
                </a:solidFill>
                <a:latin typeface="Arial" pitchFamily="34" charset="0"/>
                <a:ea typeface="宋体" pitchFamily="2" charset="-122"/>
              </a:rPr>
              <a:t>误差</a:t>
            </a:r>
            <a:r>
              <a:rPr lang="zh-CN" altLang="en-US" sz="2400" dirty="0" smtClean="0">
                <a:solidFill>
                  <a:srgbClr val="FF0000"/>
                </a:solidFill>
                <a:latin typeface="Arial" pitchFamily="34" charset="0"/>
                <a:ea typeface="宋体" pitchFamily="2" charset="-122"/>
              </a:rPr>
              <a:t>逆传播算法</a:t>
            </a:r>
            <a:r>
              <a:rPr lang="zh-CN" altLang="en-US" sz="2400" dirty="0">
                <a:latin typeface="Arial" pitchFamily="34" charset="0"/>
                <a:ea typeface="宋体" pitchFamily="2" charset="-122"/>
              </a:rPr>
              <a:t>训练的多层前馈网络，是目前应用最广泛</a:t>
            </a:r>
            <a:r>
              <a:rPr lang="zh-CN" altLang="en-US" sz="2400" dirty="0" smtClean="0">
                <a:latin typeface="Arial" pitchFamily="34" charset="0"/>
                <a:ea typeface="宋体" pitchFamily="2" charset="-122"/>
              </a:rPr>
              <a:t>的神经网络模型</a:t>
            </a:r>
            <a:r>
              <a:rPr lang="zh-CN" altLang="en-US" sz="2400" dirty="0">
                <a:latin typeface="Arial" pitchFamily="34" charset="0"/>
                <a:ea typeface="宋体" pitchFamily="2" charset="-122"/>
              </a:rPr>
              <a:t>之一。</a:t>
            </a:r>
            <a:endParaRPr lang="zh-CN" altLang="en-US" sz="2400" dirty="0"/>
          </a:p>
        </p:txBody>
      </p:sp>
    </p:spTree>
    <p:extLst>
      <p:ext uri="{BB962C8B-B14F-4D97-AF65-F5344CB8AC3E}">
        <p14:creationId xmlns:p14="http://schemas.microsoft.com/office/powerpoint/2010/main" val="38922526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107504" y="260648"/>
            <a:ext cx="8731162" cy="1143000"/>
          </a:xfrm>
        </p:spPr>
        <p:txBody>
          <a:bodyPr/>
          <a:lstStyle/>
          <a:p>
            <a:r>
              <a:rPr lang="en-US" altLang="zh-CN" sz="4000" dirty="0" smtClean="0">
                <a:effectLst/>
              </a:rPr>
              <a:t>Ensembling neural network</a:t>
            </a:r>
            <a:r>
              <a:rPr lang="zh-CN" altLang="zh-CN" dirty="0">
                <a:effectLst/>
              </a:rPr>
              <a:t/>
            </a:r>
            <a:br>
              <a:rPr lang="zh-CN" altLang="zh-CN" dirty="0">
                <a:effectLst/>
              </a:rPr>
            </a:br>
            <a:endParaRPr lang="zh-CN" altLang="en-US" dirty="0">
              <a:latin typeface="黑体" pitchFamily="49" charset="-122"/>
              <a:ea typeface="黑体" pitchFamily="49" charset="-122"/>
            </a:endParaRPr>
          </a:p>
        </p:txBody>
      </p:sp>
      <p:sp>
        <p:nvSpPr>
          <p:cNvPr id="6" name="内容占位符 2"/>
          <p:cNvSpPr>
            <a:spLocks noGrp="1"/>
          </p:cNvSpPr>
          <p:nvPr>
            <p:ph idx="1"/>
          </p:nvPr>
        </p:nvSpPr>
        <p:spPr>
          <a:xfrm>
            <a:off x="395536" y="1268760"/>
            <a:ext cx="8229600" cy="4525963"/>
          </a:xfrm>
        </p:spPr>
        <p:txBody>
          <a:bodyPr/>
          <a:lstStyle/>
          <a:p>
            <a:pPr marL="0" indent="0">
              <a:buNone/>
            </a:pPr>
            <a:endParaRPr lang="en-US" altLang="zh-CN" sz="800" b="1" dirty="0" smtClean="0"/>
          </a:p>
          <a:p>
            <a:r>
              <a:rPr lang="zh-CN" altLang="en-US" b="1" dirty="0" smtClean="0"/>
              <a:t>神经网络集成</a:t>
            </a:r>
            <a:endParaRPr lang="en-US" altLang="zh-CN" b="1" dirty="0" smtClean="0"/>
          </a:p>
          <a:p>
            <a:pPr marL="0" indent="0">
              <a:buNone/>
            </a:pPr>
            <a:r>
              <a:rPr lang="zh-CN" altLang="en-US" sz="2400" dirty="0" smtClean="0"/>
              <a:t>     神经网络</a:t>
            </a:r>
            <a:r>
              <a:rPr lang="zh-CN" altLang="en-US" sz="2400" dirty="0"/>
              <a:t>集成通过训练</a:t>
            </a:r>
            <a:r>
              <a:rPr lang="zh-CN" altLang="en-US" sz="2400" dirty="0" smtClean="0">
                <a:solidFill>
                  <a:srgbClr val="FF0000"/>
                </a:solidFill>
              </a:rPr>
              <a:t>有限</a:t>
            </a:r>
            <a:r>
              <a:rPr lang="zh-CN" altLang="en-US" sz="2400" dirty="0" smtClean="0"/>
              <a:t>个</a:t>
            </a:r>
            <a:r>
              <a:rPr lang="zh-CN" altLang="en-US" sz="2400" dirty="0"/>
              <a:t>神经网络并将其结论进行</a:t>
            </a:r>
            <a:r>
              <a:rPr lang="zh-CN" altLang="en-US" sz="2400" dirty="0">
                <a:solidFill>
                  <a:srgbClr val="FF0000"/>
                </a:solidFill>
              </a:rPr>
              <a:t>合成</a:t>
            </a:r>
            <a:r>
              <a:rPr lang="en-US" altLang="zh-CN" sz="2400" dirty="0"/>
              <a:t>,</a:t>
            </a:r>
            <a:r>
              <a:rPr lang="zh-CN" altLang="en-US" sz="2400" dirty="0"/>
              <a:t>该集成可以显著地提高学习系统的</a:t>
            </a:r>
            <a:r>
              <a:rPr lang="zh-CN" altLang="en-US" sz="2400" dirty="0">
                <a:solidFill>
                  <a:srgbClr val="FF0000"/>
                </a:solidFill>
              </a:rPr>
              <a:t>泛化能力</a:t>
            </a:r>
            <a:r>
              <a:rPr lang="zh-CN" altLang="en-US" dirty="0" smtClean="0"/>
              <a:t>。</a:t>
            </a:r>
            <a:endParaRPr lang="en-US" altLang="zh-CN" dirty="0" smtClean="0"/>
          </a:p>
          <a:p>
            <a:pPr marL="0" indent="0">
              <a:buNone/>
            </a:pPr>
            <a:endParaRPr lang="en-US" altLang="zh-CN" sz="1800" b="1" dirty="0" smtClean="0"/>
          </a:p>
          <a:p>
            <a:r>
              <a:rPr lang="zh-CN" altLang="en-US" b="1" dirty="0"/>
              <a:t>实现</a:t>
            </a:r>
            <a:r>
              <a:rPr lang="zh-CN" altLang="en-US" b="1" dirty="0" smtClean="0"/>
              <a:t>方法</a:t>
            </a:r>
            <a:r>
              <a:rPr lang="zh-CN" altLang="en-US" sz="2800" dirty="0" smtClean="0"/>
              <a:t>：</a:t>
            </a:r>
            <a:endParaRPr lang="en-US" altLang="zh-CN" b="1" dirty="0" smtClean="0"/>
          </a:p>
          <a:p>
            <a:pPr marL="0" indent="0">
              <a:buNone/>
            </a:pPr>
            <a:r>
              <a:rPr lang="en-US" altLang="zh-CN" sz="2400" dirty="0" smtClean="0"/>
              <a:t>     1</a:t>
            </a:r>
            <a:r>
              <a:rPr lang="zh-CN" altLang="en-US" sz="2400" dirty="0"/>
              <a:t>、如何生成集成中的个体网络</a:t>
            </a:r>
            <a:endParaRPr lang="en-US" altLang="zh-CN" sz="2400" dirty="0"/>
          </a:p>
          <a:p>
            <a:pPr marL="0" indent="0">
              <a:buNone/>
            </a:pPr>
            <a:r>
              <a:rPr lang="en-US" altLang="zh-CN" sz="2400" dirty="0" smtClean="0"/>
              <a:t>     2</a:t>
            </a:r>
            <a:r>
              <a:rPr lang="zh-CN" altLang="en-US" sz="2400" dirty="0" smtClean="0"/>
              <a:t>、</a:t>
            </a:r>
            <a:r>
              <a:rPr lang="zh-CN" altLang="en-US" sz="2400" dirty="0"/>
              <a:t>怎样将多个神经网络的输出结论进行结合</a:t>
            </a:r>
            <a:endParaRPr lang="en-US" altLang="zh-CN" sz="2400" dirty="0"/>
          </a:p>
          <a:p>
            <a:pPr marL="0" indent="0">
              <a:buNone/>
            </a:pPr>
            <a:r>
              <a:rPr lang="zh-CN" altLang="en-US" sz="2400" dirty="0" smtClean="0"/>
              <a:t>      集成神经网络主要用于</a:t>
            </a:r>
            <a:r>
              <a:rPr lang="zh-CN" altLang="en-US" sz="2400" dirty="0" smtClean="0">
                <a:solidFill>
                  <a:srgbClr val="FF0000"/>
                </a:solidFill>
              </a:rPr>
              <a:t>分类、回归</a:t>
            </a:r>
            <a:endParaRPr lang="en-US" altLang="zh-CN" dirty="0" smtClean="0"/>
          </a:p>
          <a:p>
            <a:endParaRPr lang="zh-CN" altLang="en-US" dirty="0"/>
          </a:p>
        </p:txBody>
      </p:sp>
    </p:spTree>
    <p:extLst>
      <p:ext uri="{BB962C8B-B14F-4D97-AF65-F5344CB8AC3E}">
        <p14:creationId xmlns:p14="http://schemas.microsoft.com/office/powerpoint/2010/main" val="559207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107504" y="260648"/>
            <a:ext cx="8731162" cy="1143000"/>
          </a:xfrm>
        </p:spPr>
        <p:txBody>
          <a:bodyPr/>
          <a:lstStyle/>
          <a:p>
            <a:r>
              <a:rPr lang="en-US" altLang="zh-CN" sz="4000" dirty="0">
                <a:solidFill>
                  <a:srgbClr val="FFFFFF"/>
                </a:solidFill>
                <a:effectLst/>
              </a:rPr>
              <a:t>Ensembling neural network</a:t>
            </a:r>
            <a:r>
              <a:rPr lang="zh-CN" altLang="zh-CN" dirty="0">
                <a:effectLst/>
              </a:rPr>
              <a:t/>
            </a:r>
            <a:br>
              <a:rPr lang="zh-CN" altLang="zh-CN" dirty="0">
                <a:effectLst/>
              </a:rPr>
            </a:br>
            <a:endParaRPr lang="zh-CN" altLang="en-US" dirty="0">
              <a:latin typeface="黑体" pitchFamily="49" charset="-122"/>
              <a:ea typeface="黑体" pitchFamily="49" charset="-122"/>
            </a:endParaRPr>
          </a:p>
        </p:txBody>
      </p:sp>
      <p:sp>
        <p:nvSpPr>
          <p:cNvPr id="6" name="内容占位符 2"/>
          <p:cNvSpPr>
            <a:spLocks noGrp="1"/>
          </p:cNvSpPr>
          <p:nvPr>
            <p:ph idx="1"/>
          </p:nvPr>
        </p:nvSpPr>
        <p:spPr>
          <a:xfrm>
            <a:off x="395536" y="1268760"/>
            <a:ext cx="8229600" cy="4525963"/>
          </a:xfrm>
        </p:spPr>
        <p:txBody>
          <a:bodyPr/>
          <a:lstStyle/>
          <a:p>
            <a:endParaRPr lang="en-US" altLang="zh-CN" sz="800" b="1" dirty="0" smtClean="0"/>
          </a:p>
          <a:p>
            <a:r>
              <a:rPr lang="zh-CN" altLang="en-US" sz="2800" b="1" dirty="0" smtClean="0"/>
              <a:t>输出结论</a:t>
            </a:r>
            <a:endParaRPr lang="en-US" altLang="zh-CN" sz="2800" b="1" dirty="0" smtClean="0"/>
          </a:p>
          <a:p>
            <a:pPr marL="0" indent="0">
              <a:buNone/>
            </a:pPr>
            <a:r>
              <a:rPr lang="zh-CN" altLang="en-US" sz="2400" dirty="0" smtClean="0"/>
              <a:t> </a:t>
            </a:r>
            <a:r>
              <a:rPr lang="zh-CN" altLang="en-US" sz="1800" dirty="0" smtClean="0"/>
              <a:t>当</a:t>
            </a:r>
            <a:r>
              <a:rPr lang="zh-CN" altLang="en-US" sz="1800" dirty="0"/>
              <a:t>神经网络集成用于</a:t>
            </a:r>
            <a:r>
              <a:rPr lang="zh-CN" altLang="en-US" sz="1800" dirty="0" smtClean="0">
                <a:solidFill>
                  <a:srgbClr val="FF0000"/>
                </a:solidFill>
              </a:rPr>
              <a:t>分类</a:t>
            </a:r>
            <a:r>
              <a:rPr lang="zh-CN" altLang="en-US" sz="1800" dirty="0" smtClean="0"/>
              <a:t>时，集成</a:t>
            </a:r>
            <a:r>
              <a:rPr lang="zh-CN" altLang="en-US" sz="1800" dirty="0"/>
              <a:t>的输出通常由个体网络的输出</a:t>
            </a:r>
            <a:r>
              <a:rPr lang="zh-CN" altLang="en-US" sz="1800" dirty="0">
                <a:solidFill>
                  <a:srgbClr val="FF0000"/>
                </a:solidFill>
              </a:rPr>
              <a:t>投票</a:t>
            </a:r>
            <a:r>
              <a:rPr lang="zh-CN" altLang="en-US" sz="1800" dirty="0"/>
              <a:t>产生，即某分类成为最终结果当且仅当输出结果为该分类的神经网络的数目</a:t>
            </a:r>
            <a:r>
              <a:rPr lang="zh-CN" altLang="en-US" sz="1800" dirty="0" smtClean="0"/>
              <a:t>最多。（</a:t>
            </a:r>
            <a:r>
              <a:rPr lang="zh-CN" altLang="en-US" sz="1800" dirty="0" smtClean="0">
                <a:solidFill>
                  <a:srgbClr val="FF0000"/>
                </a:solidFill>
              </a:rPr>
              <a:t>相对、绝对</a:t>
            </a:r>
            <a:r>
              <a:rPr lang="zh-CN" altLang="en-US" sz="1800" dirty="0" smtClean="0"/>
              <a:t>）</a:t>
            </a:r>
            <a:endParaRPr lang="en-US" altLang="zh-CN" sz="1800" dirty="0" smtClean="0"/>
          </a:p>
          <a:p>
            <a:pPr marL="0" indent="0">
              <a:buNone/>
            </a:pPr>
            <a:r>
              <a:rPr lang="zh-CN" altLang="en-US" sz="1800" dirty="0"/>
              <a:t>当神经网络集成用于</a:t>
            </a:r>
            <a:r>
              <a:rPr lang="zh-CN" altLang="en-US" sz="1800" dirty="0">
                <a:solidFill>
                  <a:srgbClr val="FF0000"/>
                </a:solidFill>
              </a:rPr>
              <a:t>回归</a:t>
            </a:r>
            <a:r>
              <a:rPr lang="zh-CN" altLang="en-US" sz="1800" dirty="0"/>
              <a:t>时，集成的输出通常由各网络的输出通过</a:t>
            </a:r>
            <a:r>
              <a:rPr lang="zh-CN" altLang="en-US" sz="1800" dirty="0">
                <a:solidFill>
                  <a:srgbClr val="FF0000"/>
                </a:solidFill>
              </a:rPr>
              <a:t>简单平均或加权平均</a:t>
            </a:r>
            <a:r>
              <a:rPr lang="zh-CN" altLang="en-US" sz="1800" dirty="0"/>
              <a:t>产生</a:t>
            </a:r>
            <a:endParaRPr lang="en-US" altLang="zh-CN" sz="1800" dirty="0" smtClean="0"/>
          </a:p>
          <a:p>
            <a:pPr marL="0" indent="0">
              <a:buNone/>
            </a:pPr>
            <a:endParaRPr lang="en-US" altLang="zh-CN" sz="1800" dirty="0" smtClean="0"/>
          </a:p>
          <a:p>
            <a:pPr marL="0" indent="0">
              <a:buNone/>
            </a:pPr>
            <a:endParaRPr lang="en-US" altLang="zh-CN" dirty="0" smtClean="0"/>
          </a:p>
          <a:p>
            <a:endParaRPr lang="zh-CN" alt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654" y="3667404"/>
            <a:ext cx="4248472" cy="28803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45022" y="3235221"/>
            <a:ext cx="3811518"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82583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251520" y="1556792"/>
            <a:ext cx="8208912" cy="4525963"/>
          </a:xfrm>
        </p:spPr>
        <p:txBody>
          <a:bodyPr/>
          <a:lstStyle/>
          <a:p>
            <a:r>
              <a:rPr lang="en-US" altLang="zh-CN" dirty="0" smtClean="0"/>
              <a:t>Boosting</a:t>
            </a:r>
            <a:r>
              <a:rPr lang="zh-CN" altLang="en-US" dirty="0" smtClean="0"/>
              <a:t>和</a:t>
            </a:r>
            <a:r>
              <a:rPr lang="en-US" altLang="zh-CN" dirty="0" smtClean="0"/>
              <a:t>Bagging</a:t>
            </a:r>
            <a:r>
              <a:rPr lang="zh-CN" altLang="en-US" b="1" dirty="0" smtClean="0"/>
              <a:t>算法</a:t>
            </a:r>
            <a:endParaRPr lang="zh-CN" altLang="en-US" b="1" dirty="0"/>
          </a:p>
          <a:p>
            <a:pPr marL="0" indent="0">
              <a:buNone/>
            </a:pPr>
            <a:r>
              <a:rPr lang="en-US" altLang="zh-CN" sz="2400" dirty="0" smtClean="0"/>
              <a:t>Boosting</a:t>
            </a:r>
            <a:r>
              <a:rPr lang="zh-CN" altLang="en-US" sz="2400" dirty="0" smtClean="0"/>
              <a:t>和</a:t>
            </a:r>
            <a:r>
              <a:rPr lang="en-US" altLang="zh-CN" sz="2400" dirty="0" smtClean="0"/>
              <a:t>Bagging</a:t>
            </a:r>
            <a:r>
              <a:rPr lang="zh-CN" altLang="en-US" sz="2400" dirty="0" smtClean="0"/>
              <a:t>算法</a:t>
            </a:r>
            <a:r>
              <a:rPr lang="zh-CN" altLang="en-US" sz="2400" dirty="0"/>
              <a:t>的主要思想就是通过粗糙的、不太正确的、简单的、单凭</a:t>
            </a:r>
            <a:r>
              <a:rPr lang="zh-CN" altLang="en-US" sz="2400" dirty="0" smtClean="0"/>
              <a:t>经验的</a:t>
            </a:r>
            <a:r>
              <a:rPr lang="zh-CN" altLang="en-US" sz="2400" dirty="0"/>
              <a:t>初级预测</a:t>
            </a:r>
            <a:r>
              <a:rPr lang="zh-CN" altLang="en-US" sz="2400" dirty="0" smtClean="0"/>
              <a:t>方法</a:t>
            </a:r>
            <a:r>
              <a:rPr lang="en-US" altLang="zh-CN" sz="2400" dirty="0" smtClean="0"/>
              <a:t>(</a:t>
            </a:r>
            <a:r>
              <a:rPr lang="zh-CN" altLang="en-US" sz="2400" dirty="0"/>
              <a:t>弱</a:t>
            </a:r>
            <a:r>
              <a:rPr lang="zh-CN" altLang="en-US" sz="2400" dirty="0" smtClean="0"/>
              <a:t>学习方法</a:t>
            </a:r>
            <a:r>
              <a:rPr lang="en-US" altLang="zh-CN" sz="2400" dirty="0" smtClean="0"/>
              <a:t>),</a:t>
            </a:r>
            <a:r>
              <a:rPr lang="zh-CN" altLang="en-US" sz="2400" dirty="0"/>
              <a:t>按照一定的规则</a:t>
            </a:r>
            <a:r>
              <a:rPr lang="en-US" altLang="zh-CN" sz="2400" dirty="0"/>
              <a:t>,</a:t>
            </a:r>
            <a:r>
              <a:rPr lang="zh-CN" altLang="en-US" sz="2400" dirty="0"/>
              <a:t>最终得出一个复杂的、精确度很高的预测</a:t>
            </a:r>
            <a:r>
              <a:rPr lang="zh-CN" altLang="en-US" sz="2400" dirty="0" smtClean="0"/>
              <a:t>方法</a:t>
            </a:r>
            <a:r>
              <a:rPr lang="en-US" altLang="zh-CN" sz="2400" dirty="0" smtClean="0"/>
              <a:t>(</a:t>
            </a:r>
            <a:r>
              <a:rPr lang="zh-CN" altLang="en-US" sz="2400" dirty="0" smtClean="0"/>
              <a:t>强学习方法</a:t>
            </a:r>
            <a:r>
              <a:rPr lang="en-US" altLang="zh-CN" sz="2400" dirty="0" smtClean="0"/>
              <a:t>)</a:t>
            </a:r>
            <a:r>
              <a:rPr lang="zh-CN" altLang="en-US" sz="2400" dirty="0" smtClean="0"/>
              <a:t>。</a:t>
            </a:r>
            <a:r>
              <a:rPr lang="zh-CN" altLang="zh-CN" sz="2400" dirty="0" smtClean="0"/>
              <a:t>是</a:t>
            </a:r>
            <a:r>
              <a:rPr lang="zh-CN" altLang="zh-CN" sz="2400" dirty="0"/>
              <a:t>目前最具实用价值的机器学习方法之一，它是一种迭代的学习方法，可以将一组弱学习算法提升为一个强学习算法。</a:t>
            </a:r>
            <a:endParaRPr lang="zh-CN" altLang="en-US" sz="2400" dirty="0"/>
          </a:p>
          <a:p>
            <a:pPr marL="0" indent="0">
              <a:buNone/>
            </a:pPr>
            <a:endParaRPr lang="zh-CN" altLang="en-US" dirty="0"/>
          </a:p>
        </p:txBody>
      </p:sp>
      <p:sp>
        <p:nvSpPr>
          <p:cNvPr id="3" name="灯片编号占位符 2"/>
          <p:cNvSpPr>
            <a:spLocks noGrp="1"/>
          </p:cNvSpPr>
          <p:nvPr>
            <p:ph type="sldNum" sz="quarter" idx="12"/>
          </p:nvPr>
        </p:nvSpPr>
        <p:spPr/>
        <p:txBody>
          <a:bodyPr/>
          <a:lstStyle/>
          <a:p>
            <a:pPr>
              <a:defRPr/>
            </a:pPr>
            <a:fld id="{CA3C7380-A19B-43AF-9E2E-C18DBCF89573}" type="slidenum">
              <a:rPr lang="en-US" altLang="zh-CN" smtClean="0"/>
              <a:pPr>
                <a:defRPr/>
              </a:pPr>
              <a:t>9</a:t>
            </a:fld>
            <a:endParaRPr lang="en-US" altLang="zh-CN"/>
          </a:p>
        </p:txBody>
      </p:sp>
      <p:sp>
        <p:nvSpPr>
          <p:cNvPr id="4" name="Rectangle 2"/>
          <p:cNvSpPr txBox="1">
            <a:spLocks noChangeArrowheads="1"/>
          </p:cNvSpPr>
          <p:nvPr/>
        </p:nvSpPr>
        <p:spPr>
          <a:xfrm>
            <a:off x="-44362" y="404664"/>
            <a:ext cx="8731162" cy="854968"/>
          </a:xfrm>
          <a:prstGeom prst="rect">
            <a:avLst/>
          </a:prstGeom>
        </p:spPr>
        <p:txBody>
          <a:bodyPr/>
          <a:lstStyle>
            <a:lvl1pPr marL="0" indent="0" algn="l" rtl="0" eaLnBrk="0" fontAlgn="base" hangingPunct="0">
              <a:spcBef>
                <a:spcPct val="0"/>
              </a:spcBef>
              <a:spcAft>
                <a:spcPct val="0"/>
              </a:spcAft>
              <a:buClr>
                <a:srgbClr val="FF33CC"/>
              </a:buClr>
              <a:buFont typeface="Wingdings" pitchFamily="2" charset="2"/>
              <a:buNone/>
              <a:defRPr sz="4400" b="1">
                <a:solidFill>
                  <a:schemeClr val="bg1"/>
                </a:solidFill>
                <a:effectLst>
                  <a:outerShdw blurRad="38100" dist="38100" dir="2700000" algn="tl">
                    <a:srgbClr val="000000">
                      <a:alpha val="43137"/>
                    </a:srgbClr>
                  </a:outerShdw>
                </a:effectLst>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宋体" pitchFamily="2" charset="-122"/>
              </a:defRPr>
            </a:lvl2pPr>
            <a:lvl3pPr algn="ctr" rtl="0" eaLnBrk="0" fontAlgn="base" hangingPunct="0">
              <a:spcBef>
                <a:spcPct val="0"/>
              </a:spcBef>
              <a:spcAft>
                <a:spcPct val="0"/>
              </a:spcAft>
              <a:defRPr sz="4400">
                <a:solidFill>
                  <a:schemeClr val="tx2"/>
                </a:solidFill>
                <a:latin typeface="Arial" pitchFamily="34" charset="0"/>
                <a:ea typeface="宋体" pitchFamily="2" charset="-122"/>
              </a:defRPr>
            </a:lvl3pPr>
            <a:lvl4pPr algn="ctr" rtl="0" eaLnBrk="0" fontAlgn="base" hangingPunct="0">
              <a:spcBef>
                <a:spcPct val="0"/>
              </a:spcBef>
              <a:spcAft>
                <a:spcPct val="0"/>
              </a:spcAft>
              <a:defRPr sz="4400">
                <a:solidFill>
                  <a:schemeClr val="tx2"/>
                </a:solidFill>
                <a:latin typeface="Arial" pitchFamily="34" charset="0"/>
                <a:ea typeface="宋体" pitchFamily="2" charset="-122"/>
              </a:defRPr>
            </a:lvl4pPr>
            <a:lvl5pPr algn="ctr" rtl="0" eaLnBrk="0" fontAlgn="base" hangingPunct="0">
              <a:spcBef>
                <a:spcPct val="0"/>
              </a:spcBef>
              <a:spcAft>
                <a:spcPct val="0"/>
              </a:spcAft>
              <a:defRPr sz="4400">
                <a:solidFill>
                  <a:schemeClr val="tx2"/>
                </a:solidFill>
                <a:latin typeface="Arial" pitchFamily="34" charset="0"/>
                <a:ea typeface="宋体" pitchFamily="2" charset="-122"/>
              </a:defRPr>
            </a:lvl5pPr>
            <a:lvl6pPr marL="457200" algn="ctr" rtl="0" fontAlgn="base">
              <a:spcBef>
                <a:spcPct val="0"/>
              </a:spcBef>
              <a:spcAft>
                <a:spcPct val="0"/>
              </a:spcAft>
              <a:defRPr sz="4400">
                <a:solidFill>
                  <a:schemeClr val="tx2"/>
                </a:solidFill>
                <a:latin typeface="Arial" pitchFamily="34" charset="0"/>
                <a:ea typeface="宋体" pitchFamily="2" charset="-122"/>
              </a:defRPr>
            </a:lvl6pPr>
            <a:lvl7pPr marL="914400" algn="ctr" rtl="0" fontAlgn="base">
              <a:spcBef>
                <a:spcPct val="0"/>
              </a:spcBef>
              <a:spcAft>
                <a:spcPct val="0"/>
              </a:spcAft>
              <a:defRPr sz="4400">
                <a:solidFill>
                  <a:schemeClr val="tx2"/>
                </a:solidFill>
                <a:latin typeface="Arial" pitchFamily="34" charset="0"/>
                <a:ea typeface="宋体" pitchFamily="2" charset="-122"/>
              </a:defRPr>
            </a:lvl7pPr>
            <a:lvl8pPr marL="1371600" algn="ctr" rtl="0" fontAlgn="base">
              <a:spcBef>
                <a:spcPct val="0"/>
              </a:spcBef>
              <a:spcAft>
                <a:spcPct val="0"/>
              </a:spcAft>
              <a:defRPr sz="4400">
                <a:solidFill>
                  <a:schemeClr val="tx2"/>
                </a:solidFill>
                <a:latin typeface="Arial" pitchFamily="34" charset="0"/>
                <a:ea typeface="宋体" pitchFamily="2" charset="-122"/>
              </a:defRPr>
            </a:lvl8pPr>
            <a:lvl9pPr marL="1828800" algn="ctr" rtl="0" fontAlgn="base">
              <a:spcBef>
                <a:spcPct val="0"/>
              </a:spcBef>
              <a:spcAft>
                <a:spcPct val="0"/>
              </a:spcAft>
              <a:defRPr sz="4400">
                <a:solidFill>
                  <a:schemeClr val="tx2"/>
                </a:solidFill>
                <a:latin typeface="Arial" pitchFamily="34" charset="0"/>
                <a:ea typeface="宋体" pitchFamily="2" charset="-122"/>
              </a:defRPr>
            </a:lvl9pPr>
          </a:lstStyle>
          <a:p>
            <a:r>
              <a:rPr lang="en-US" altLang="zh-CN" sz="3600" kern="0" dirty="0" smtClean="0"/>
              <a:t>Boosting &amp; Bagging</a:t>
            </a:r>
            <a:endParaRPr lang="zh-CN" altLang="en-US" sz="3600" kern="0" dirty="0"/>
          </a:p>
        </p:txBody>
      </p:sp>
    </p:spTree>
    <p:extLst>
      <p:ext uri="{BB962C8B-B14F-4D97-AF65-F5344CB8AC3E}">
        <p14:creationId xmlns:p14="http://schemas.microsoft.com/office/powerpoint/2010/main" val="1053908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80497</TotalTime>
  <Words>1636</Words>
  <Application>Microsoft Office PowerPoint</Application>
  <PresentationFormat>顶置</PresentationFormat>
  <Paragraphs>160</Paragraphs>
  <Slides>27</Slides>
  <Notes>8</Notes>
  <HiddenSlides>0</HiddenSlides>
  <MMClips>0</MMClips>
  <ScaleCrop>false</ScaleCrop>
  <HeadingPairs>
    <vt:vector size="6" baseType="variant">
      <vt:variant>
        <vt:lpstr>主题</vt:lpstr>
      </vt:variant>
      <vt:variant>
        <vt:i4>2</vt:i4>
      </vt:variant>
      <vt:variant>
        <vt:lpstr>嵌入 OLE 服务器</vt:lpstr>
      </vt:variant>
      <vt:variant>
        <vt:i4>1</vt:i4>
      </vt:variant>
      <vt:variant>
        <vt:lpstr>幻灯片标题</vt:lpstr>
      </vt:variant>
      <vt:variant>
        <vt:i4>27</vt:i4>
      </vt:variant>
    </vt:vector>
  </HeadingPairs>
  <TitlesOfParts>
    <vt:vector size="30" baseType="lpstr">
      <vt:lpstr>默认设计模板</vt:lpstr>
      <vt:lpstr>自定义设计方案</vt:lpstr>
      <vt:lpstr>MathType 6.0 Equation</vt:lpstr>
      <vt:lpstr>PowerPoint 演示文稿</vt:lpstr>
      <vt:lpstr>PowerPoint 演示文稿</vt:lpstr>
      <vt:lpstr>PowerPoint 演示文稿</vt:lpstr>
      <vt:lpstr>学习算法</vt:lpstr>
      <vt:lpstr>PowerPoint 演示文稿</vt:lpstr>
      <vt:lpstr>PowerPoint 演示文稿</vt:lpstr>
      <vt:lpstr>Ensembling neural network </vt:lpstr>
      <vt:lpstr>Ensembling neural network </vt:lpstr>
      <vt:lpstr>PowerPoint 演示文稿</vt:lpstr>
      <vt:lpstr>PowerPoint 演示文稿</vt:lpstr>
      <vt:lpstr>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Ensembling neural network </vt:lpstr>
      <vt:lpstr>Gasen算法 </vt:lpstr>
      <vt:lpstr>GASEN算法 </vt:lpstr>
      <vt:lpstr>Gasen算法 </vt:lpstr>
      <vt:lpstr> 实验结果  </vt:lpstr>
      <vt:lpstr> </vt:lpstr>
      <vt:lpstr>Ensembling neural network </vt:lpstr>
      <vt:lpstr>Ensembling neural network </vt:lpstr>
      <vt:lpstr>Ensembling neural network </vt:lpstr>
    </vt:vector>
  </TitlesOfParts>
  <Company>grj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基于贝叶斯统计学习理论的高维空间多类别大样本量形态变化模式识别方法的研究</dc:title>
  <dc:creator>nr</dc:creator>
  <cp:lastModifiedBy>Administrator</cp:lastModifiedBy>
  <cp:revision>1013</cp:revision>
  <dcterms:created xsi:type="dcterms:W3CDTF">2007-01-08T04:07:47Z</dcterms:created>
  <dcterms:modified xsi:type="dcterms:W3CDTF">2015-06-30T02:47:49Z</dcterms:modified>
</cp:coreProperties>
</file>