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2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72" r:id="rId13"/>
    <p:sldId id="27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8110" autoAdjust="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</a:t>
            </a:r>
            <a:r>
              <a:rPr lang="zh-CN" altLang="en-US" dirty="0"/>
              <a:t>学习什么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CN" dirty="0"/>
          </a:p>
          <a:p>
            <a:r>
              <a:rPr lang="zh-CN" altLang="en-US" dirty="0" smtClean="0"/>
              <a:t>主讲人：马刚</a:t>
            </a:r>
            <a:endParaRPr lang="en-US" altLang="zh-CN" dirty="0" smtClean="0"/>
          </a:p>
          <a:p>
            <a:r>
              <a:rPr lang="en-US" altLang="zh-CN" dirty="0" smtClean="0"/>
              <a:t>QQ</a:t>
            </a:r>
            <a:r>
              <a:rPr lang="zh-CN" altLang="en-US" dirty="0" smtClean="0"/>
              <a:t>群：</a:t>
            </a:r>
            <a:r>
              <a:rPr lang="en-US" altLang="zh-CN" dirty="0" smtClean="0"/>
              <a:t>237700655</a:t>
            </a:r>
          </a:p>
          <a:p>
            <a:r>
              <a:rPr lang="zh-CN" altLang="en-US" dirty="0"/>
              <a:t>联系方式：</a:t>
            </a:r>
            <a:r>
              <a:rPr lang="en-US" altLang="zh-CN" dirty="0"/>
              <a:t>18661889401</a:t>
            </a:r>
            <a:r>
              <a:rPr lang="zh-CN" altLang="en-US" dirty="0"/>
              <a:t>（绑定维信）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1026" name="Picture 2" descr="F:\青软合办专业\1-宣讲\百灵微信服务号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0930"/>
            <a:ext cx="1923810" cy="2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7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bg1"/>
          </a:solidFill>
        </p:spPr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428"/>
            <a:ext cx="4104456" cy="31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508104" y="1628800"/>
            <a:ext cx="23762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508104" y="16601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508104" y="2348880"/>
            <a:ext cx="1368152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932040" y="234888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9140" y="2123564"/>
            <a:ext cx="42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str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53786" y="237559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NULL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33296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000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31316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496247" y="4005064"/>
            <a:ext cx="2376264" cy="1035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508104" y="40066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堆</a:t>
            </a:r>
          </a:p>
        </p:txBody>
      </p:sp>
      <p:sp>
        <p:nvSpPr>
          <p:cNvPr id="18" name="矩形 17"/>
          <p:cNvSpPr/>
          <p:nvPr/>
        </p:nvSpPr>
        <p:spPr>
          <a:xfrm>
            <a:off x="5518269" y="4501830"/>
            <a:ext cx="1368152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760048" y="449267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hello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24876" y="455412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47250" y="414585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*p</a:t>
            </a:r>
            <a:endParaRPr lang="zh-CN" altLang="en-US" dirty="0"/>
          </a:p>
        </p:txBody>
      </p:sp>
      <p:cxnSp>
        <p:nvCxnSpPr>
          <p:cNvPr id="22" name="直接箭头连接符 21"/>
          <p:cNvCxnSpPr/>
          <p:nvPr/>
        </p:nvCxnSpPr>
        <p:spPr>
          <a:xfrm>
            <a:off x="5248067" y="4389312"/>
            <a:ext cx="24969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流程图: 过程 22"/>
          <p:cNvSpPr/>
          <p:nvPr/>
        </p:nvSpPr>
        <p:spPr>
          <a:xfrm>
            <a:off x="5508104" y="3255513"/>
            <a:ext cx="1484310" cy="49099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910596" y="331671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483248" y="5143545"/>
            <a:ext cx="2401119" cy="517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6226719" y="5229200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hello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6096" y="5085184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常量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08104" y="2348880"/>
            <a:ext cx="1367336" cy="396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右弧形箭头 36"/>
          <p:cNvSpPr/>
          <p:nvPr/>
        </p:nvSpPr>
        <p:spPr>
          <a:xfrm flipV="1">
            <a:off x="6886421" y="4677344"/>
            <a:ext cx="273664" cy="725052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805368" y="3268869"/>
            <a:ext cx="926872" cy="4776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5887676" y="237559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977988" y="3329698"/>
            <a:ext cx="56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free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47682" y="4499974"/>
            <a:ext cx="926872" cy="397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5920302" y="4509120"/>
            <a:ext cx="56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free</a:t>
            </a:r>
            <a:endParaRPr lang="zh-CN" altLang="en-US" dirty="0"/>
          </a:p>
        </p:txBody>
      </p:sp>
      <p:cxnSp>
        <p:nvCxnSpPr>
          <p:cNvPr id="43" name="直接连接符 42"/>
          <p:cNvCxnSpPr/>
          <p:nvPr/>
        </p:nvCxnSpPr>
        <p:spPr>
          <a:xfrm>
            <a:off x="4644008" y="1412776"/>
            <a:ext cx="0" cy="4930100"/>
          </a:xfrm>
          <a:prstGeom prst="line">
            <a:avLst/>
          </a:prstGeom>
          <a:ln w="22225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1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3" grpId="0" animBg="1"/>
      <p:bldP spid="24" grpId="0"/>
      <p:bldP spid="25" grpId="0" animBg="1"/>
      <p:bldP spid="26" grpId="0"/>
      <p:bldP spid="27" grpId="0"/>
      <p:bldP spid="6" grpId="0" animBg="1"/>
      <p:bldP spid="37" grpId="0" animBg="1"/>
      <p:bldP spid="38" grpId="0" animBg="1"/>
      <p:bldP spid="35" grpId="0"/>
      <p:bldP spid="36" grpId="0"/>
      <p:bldP spid="41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457200" y="1216322"/>
            <a:ext cx="8229600" cy="45693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08104" y="1628800"/>
            <a:ext cx="23762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508104" y="16601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234888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9140" y="2123564"/>
            <a:ext cx="42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str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33296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000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31316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496247" y="4005064"/>
            <a:ext cx="2376264" cy="1035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508104" y="40066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堆</a:t>
            </a:r>
          </a:p>
        </p:txBody>
      </p:sp>
      <p:sp>
        <p:nvSpPr>
          <p:cNvPr id="15" name="矩形 14"/>
          <p:cNvSpPr/>
          <p:nvPr/>
        </p:nvSpPr>
        <p:spPr>
          <a:xfrm>
            <a:off x="5518269" y="4501830"/>
            <a:ext cx="1368152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824876" y="455412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47250" y="4145854"/>
            <a:ext cx="42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str</a:t>
            </a:r>
            <a:endParaRPr lang="zh-CN" altLang="en-US" dirty="0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5248067" y="4389312"/>
            <a:ext cx="24969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流程图: 过程 18"/>
          <p:cNvSpPr/>
          <p:nvPr/>
        </p:nvSpPr>
        <p:spPr>
          <a:xfrm>
            <a:off x="5508104" y="3255513"/>
            <a:ext cx="1484310" cy="49099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508104" y="2348880"/>
            <a:ext cx="1367336" cy="396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887676" y="237559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77988" y="3329698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20302" y="450912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hello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5" y="1700808"/>
            <a:ext cx="442129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25"/>
          <p:cNvCxnSpPr/>
          <p:nvPr/>
        </p:nvCxnSpPr>
        <p:spPr>
          <a:xfrm>
            <a:off x="4932040" y="1412776"/>
            <a:ext cx="0" cy="4930100"/>
          </a:xfrm>
          <a:prstGeom prst="line">
            <a:avLst/>
          </a:prstGeom>
          <a:ln w="22225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下弧形箭头 23"/>
          <p:cNvSpPr/>
          <p:nvPr/>
        </p:nvSpPr>
        <p:spPr>
          <a:xfrm rot="16454578">
            <a:off x="6575083" y="2807053"/>
            <a:ext cx="1130967" cy="590579"/>
          </a:xfrm>
          <a:prstGeom prst="curved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920302" y="3269159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144735" y="3310938"/>
            <a:ext cx="56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free</a:t>
            </a:r>
            <a:endParaRPr lang="zh-CN" altLang="en-US" dirty="0"/>
          </a:p>
        </p:txBody>
      </p:sp>
      <p:sp>
        <p:nvSpPr>
          <p:cNvPr id="2048" name="TextBox 2047"/>
          <p:cNvSpPr txBox="1"/>
          <p:nvPr/>
        </p:nvSpPr>
        <p:spPr>
          <a:xfrm rot="5400000">
            <a:off x="7116810" y="2917676"/>
            <a:ext cx="89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register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5483248" y="5143545"/>
            <a:ext cx="2401119" cy="517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6226719" y="5229200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hello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36096" y="5085184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常量</a:t>
            </a:r>
            <a:endParaRPr lang="zh-CN" altLang="en-US" dirty="0"/>
          </a:p>
        </p:txBody>
      </p:sp>
      <p:sp>
        <p:nvSpPr>
          <p:cNvPr id="37" name="右弧形箭头 36"/>
          <p:cNvSpPr/>
          <p:nvPr/>
        </p:nvSpPr>
        <p:spPr>
          <a:xfrm flipV="1">
            <a:off x="6886421" y="4677344"/>
            <a:ext cx="273664" cy="725052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60456" y="4501829"/>
            <a:ext cx="914400" cy="38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984889" y="4476106"/>
            <a:ext cx="56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33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9" grpId="0" animBg="1"/>
      <p:bldP spid="20" grpId="0" animBg="1"/>
      <p:bldP spid="21" grpId="0"/>
      <p:bldP spid="22" grpId="0"/>
      <p:bldP spid="23" grpId="0"/>
      <p:bldP spid="24" grpId="0" animBg="1"/>
      <p:bldP spid="29" grpId="0" animBg="1"/>
      <p:bldP spid="31" grpId="0"/>
      <p:bldP spid="2048" grpId="0"/>
      <p:bldP spid="34" grpId="0" animBg="1"/>
      <p:bldP spid="35" grpId="0"/>
      <p:bldP spid="36" grpId="0"/>
      <p:bldP spid="37" grpId="0" animBg="1"/>
      <p:bldP spid="38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联系我们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青岛软件免费指导</a:t>
            </a:r>
            <a:r>
              <a:rPr lang="en-US" altLang="zh-CN" dirty="0" smtClean="0"/>
              <a:t>QQ </a:t>
            </a:r>
            <a:r>
              <a:rPr lang="zh-CN" altLang="en-US" dirty="0" smtClean="0"/>
              <a:t>群：</a:t>
            </a:r>
            <a:r>
              <a:rPr lang="en-US" altLang="zh-CN" dirty="0" smtClean="0"/>
              <a:t>237700655</a:t>
            </a:r>
          </a:p>
          <a:p>
            <a:r>
              <a:rPr lang="en-US" altLang="zh-CN" dirty="0"/>
              <a:t> </a:t>
            </a:r>
            <a:r>
              <a:rPr lang="zh-CN" altLang="en-US" dirty="0" smtClean="0"/>
              <a:t>宗旨：技术引领   岗位发布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zh-CN" altLang="en-US" dirty="0" smtClean="0"/>
              <a:t>师资：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400" dirty="0" smtClean="0"/>
              <a:t>C/C++ </a:t>
            </a:r>
            <a:r>
              <a:rPr lang="zh-CN" altLang="en-US" sz="1400" dirty="0" smtClean="0"/>
              <a:t>导师：</a:t>
            </a:r>
            <a:r>
              <a:rPr lang="en-US" altLang="zh-CN" sz="1400" dirty="0" smtClean="0"/>
              <a:t>10</a:t>
            </a:r>
            <a:r>
              <a:rPr lang="zh-CN" altLang="en-US" sz="1400" dirty="0" smtClean="0"/>
              <a:t>年开发经验，多年企业内部培训讲师，资深技术专家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400" dirty="0" smtClean="0"/>
              <a:t>Java </a:t>
            </a:r>
            <a:r>
              <a:rPr lang="zh-CN" altLang="en-US" sz="1400" dirty="0" smtClean="0"/>
              <a:t>导师：</a:t>
            </a:r>
            <a:r>
              <a:rPr lang="en-US" altLang="zh-CN" sz="1400" dirty="0"/>
              <a:t>8</a:t>
            </a:r>
            <a:r>
              <a:rPr lang="zh-CN" altLang="en-US" sz="1400" dirty="0" smtClean="0"/>
              <a:t>年开发经验，企业内部培训资深讲师，精通多种框架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Android</a:t>
            </a:r>
            <a:r>
              <a:rPr lang="zh-CN" altLang="en-US" sz="1400" dirty="0" smtClean="0"/>
              <a:t>导师：</a:t>
            </a:r>
            <a:r>
              <a:rPr lang="en-US" altLang="zh-CN" sz="1400" dirty="0" smtClean="0"/>
              <a:t>5</a:t>
            </a:r>
            <a:r>
              <a:rPr lang="zh-CN" altLang="en-US" sz="1400" dirty="0" smtClean="0"/>
              <a:t>年开发经验，资深培训讲师，参与设计开发</a:t>
            </a:r>
            <a:r>
              <a:rPr lang="en-US" altLang="zh-CN" sz="1400" dirty="0" smtClean="0"/>
              <a:t>20</a:t>
            </a:r>
            <a:r>
              <a:rPr lang="zh-CN" altLang="en-US" sz="1400" dirty="0" smtClean="0"/>
              <a:t>多个项目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400" dirty="0" smtClean="0"/>
              <a:t>IOS </a:t>
            </a:r>
            <a:r>
              <a:rPr lang="zh-CN" altLang="en-US" sz="1400" dirty="0" smtClean="0"/>
              <a:t>导师：</a:t>
            </a:r>
            <a:r>
              <a:rPr lang="en-US" altLang="zh-CN" sz="1400" dirty="0" smtClean="0"/>
              <a:t>5</a:t>
            </a:r>
            <a:r>
              <a:rPr lang="zh-CN" altLang="en-US" sz="1400" dirty="0" smtClean="0"/>
              <a:t>年开发经验，公司</a:t>
            </a:r>
            <a:r>
              <a:rPr lang="en-US" altLang="zh-CN" sz="1400" dirty="0" smtClean="0"/>
              <a:t>IOS</a:t>
            </a:r>
            <a:r>
              <a:rPr lang="zh-CN" altLang="en-US" sz="1400" dirty="0" smtClean="0"/>
              <a:t>技术带头人，参与设计</a:t>
            </a:r>
            <a:r>
              <a:rPr lang="zh-CN" altLang="en-US" sz="1400" dirty="0"/>
              <a:t>开发</a:t>
            </a:r>
            <a:r>
              <a:rPr lang="en-US" altLang="zh-CN" sz="1400" dirty="0"/>
              <a:t>20</a:t>
            </a:r>
            <a:r>
              <a:rPr lang="zh-CN" altLang="en-US" sz="1400" dirty="0"/>
              <a:t>多个项目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 smtClean="0"/>
              <a:t>Html5 </a:t>
            </a:r>
            <a:r>
              <a:rPr lang="zh-CN" altLang="en-US" sz="1600" dirty="0" smtClean="0"/>
              <a:t>导师：</a:t>
            </a:r>
            <a:r>
              <a:rPr lang="en-US" altLang="zh-CN" sz="1600" dirty="0"/>
              <a:t> 5</a:t>
            </a:r>
            <a:r>
              <a:rPr lang="zh-CN" altLang="en-US" sz="1600" dirty="0"/>
              <a:t>年开发</a:t>
            </a:r>
            <a:r>
              <a:rPr lang="zh-CN" altLang="en-US" sz="1600" dirty="0" smtClean="0"/>
              <a:t>经验，该领域技术专家，拥有多个项目经验</a:t>
            </a:r>
            <a:endParaRPr lang="en-US" altLang="zh-CN" sz="16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 smtClean="0"/>
              <a:t>PHP</a:t>
            </a:r>
            <a:r>
              <a:rPr lang="zh-CN" altLang="en-US" sz="1600" dirty="0" smtClean="0"/>
              <a:t>导师：</a:t>
            </a:r>
            <a:r>
              <a:rPr lang="en-US" altLang="zh-CN" sz="1600" dirty="0" smtClean="0"/>
              <a:t>6</a:t>
            </a:r>
            <a:r>
              <a:rPr lang="zh-CN" altLang="en-US" sz="1600" dirty="0" smtClean="0"/>
              <a:t>年设计开发经验，公司技术专家，培训讲师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246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551118" y="1971695"/>
            <a:ext cx="2629678" cy="99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72" tIns="40636" rIns="81272" bIns="40636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5900" b="1" dirty="0">
                <a:solidFill>
                  <a:srgbClr val="00B0F0"/>
                </a:solidFill>
                <a:cs typeface="Calibri" pitchFamily="34" charset="0"/>
              </a:rPr>
              <a:t>Thanks!</a:t>
            </a:r>
            <a:endParaRPr lang="zh-CN" altLang="en-US" sz="5900" b="1" dirty="0">
              <a:solidFill>
                <a:srgbClr val="00B0F0"/>
              </a:solidFill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4247" y="3634460"/>
            <a:ext cx="2198860" cy="328287"/>
          </a:xfrm>
          <a:prstGeom prst="rect">
            <a:avLst/>
          </a:prstGeom>
          <a:noFill/>
        </p:spPr>
        <p:txBody>
          <a:bodyPr wrap="square" lIns="81272" tIns="40636" rIns="81272" bIns="40636">
            <a:spAutoFit/>
          </a:bodyPr>
          <a:lstStyle/>
          <a:p>
            <a:pPr algn="ctr">
              <a:defRPr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www.centling.com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5943" y="3133667"/>
            <a:ext cx="2703288" cy="359065"/>
          </a:xfrm>
          <a:prstGeom prst="rect">
            <a:avLst/>
          </a:prstGeom>
          <a:noFill/>
        </p:spPr>
        <p:txBody>
          <a:bodyPr wrap="none" lIns="81272" tIns="40636" rIns="81272" bIns="40636" rtlCol="0">
            <a:spAutoFit/>
          </a:bodyPr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未来应用与创新的领导者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517" y="4051114"/>
            <a:ext cx="802318" cy="89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接连接符 5"/>
          <p:cNvCxnSpPr/>
          <p:nvPr/>
        </p:nvCxnSpPr>
        <p:spPr>
          <a:xfrm>
            <a:off x="4762497" y="1328767"/>
            <a:ext cx="0" cy="4621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884" y="2143143"/>
            <a:ext cx="2104571" cy="2358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00B0F0"/>
                </a:solidFill>
              </a:rPr>
              <a:t>培训只能起到打通任督二脉的作用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altLang="zh-CN" dirty="0">
                <a:solidFill>
                  <a:srgbClr val="00B0F0"/>
                </a:solidFill>
              </a:rPr>
              <a:t>C</a:t>
            </a:r>
            <a:r>
              <a:rPr lang="zh-CN" altLang="en-US" dirty="0">
                <a:solidFill>
                  <a:srgbClr val="00B0F0"/>
                </a:solidFill>
              </a:rPr>
              <a:t>语言是一门离不开实践的课程</a:t>
            </a:r>
            <a:endParaRPr lang="en-US" altLang="zh-CN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70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40060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 </a:t>
            </a:r>
            <a:r>
              <a:rPr lang="zh-CN" altLang="en-US" sz="2000" dirty="0"/>
              <a:t>计算机主要的硬件有哪些？</a:t>
            </a:r>
            <a:endParaRPr lang="en-US" altLang="zh-CN" sz="2000" dirty="0"/>
          </a:p>
          <a:p>
            <a:r>
              <a:rPr lang="en-US" altLang="zh-CN" sz="2000" dirty="0"/>
              <a:t> </a:t>
            </a:r>
            <a:r>
              <a:rPr lang="zh-CN" altLang="en-US" sz="2000" dirty="0"/>
              <a:t>软硬件关系是什么？软件的一行代码对应硬件的行为是什么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zh-CN" altLang="en-US" sz="2000" dirty="0" smtClean="0"/>
              <a:t>什么是数据类型？什么是指针？为什么要引入指针类型？</a:t>
            </a:r>
            <a:endParaRPr lang="en-US" altLang="zh-CN" sz="2000" dirty="0" smtClean="0"/>
          </a:p>
          <a:p>
            <a:r>
              <a:rPr lang="en-US" altLang="zh-CN" sz="2000" dirty="0" smtClean="0"/>
              <a:t> </a:t>
            </a:r>
            <a:r>
              <a:rPr lang="zh-CN" altLang="en-US" sz="2000" dirty="0" smtClean="0"/>
              <a:t>什么是字符串？</a:t>
            </a:r>
            <a:endParaRPr lang="en-US" altLang="zh-CN" sz="2000" dirty="0" smtClean="0"/>
          </a:p>
          <a:p>
            <a:r>
              <a:rPr lang="zh-CN" altLang="en-US" sz="2000" dirty="0" smtClean="0"/>
              <a:t> 什么</a:t>
            </a:r>
            <a:r>
              <a:rPr lang="zh-CN" altLang="en-US" sz="2000" dirty="0"/>
              <a:t>是内存泄漏？如何避免？</a:t>
            </a:r>
            <a:endParaRPr lang="en-US" altLang="zh-CN" sz="2000" dirty="0"/>
          </a:p>
          <a:p>
            <a:r>
              <a:rPr lang="zh-CN" altLang="en-US" sz="2000" dirty="0" smtClean="0"/>
              <a:t> 什么</a:t>
            </a:r>
            <a:r>
              <a:rPr lang="zh-CN" altLang="en-US" sz="2000" dirty="0"/>
              <a:t>是“野指针”？如何避免？</a:t>
            </a:r>
            <a:endParaRPr lang="en-US" altLang="zh-CN" sz="2000" dirty="0"/>
          </a:p>
          <a:p>
            <a:r>
              <a:rPr lang="en-US" altLang="zh-CN" sz="2000" dirty="0"/>
              <a:t> </a:t>
            </a:r>
            <a:r>
              <a:rPr lang="zh-CN" altLang="en-US" sz="2000" dirty="0"/>
              <a:t>什么是指针访问越界？如何避免？</a:t>
            </a:r>
            <a:endParaRPr lang="en-US" altLang="zh-CN" sz="2000" dirty="0"/>
          </a:p>
          <a:p>
            <a:r>
              <a:rPr lang="en-US" altLang="zh-CN" sz="2000" dirty="0"/>
              <a:t> </a:t>
            </a:r>
            <a:r>
              <a:rPr lang="zh-CN" altLang="en-US" sz="2000" dirty="0"/>
              <a:t>什么是访问非法地址？如何避免？</a:t>
            </a:r>
            <a:endParaRPr lang="en-US" altLang="zh-CN" sz="2000" dirty="0"/>
          </a:p>
          <a:p>
            <a:r>
              <a:rPr lang="en-US" altLang="zh-CN" sz="2000" dirty="0"/>
              <a:t> </a:t>
            </a:r>
            <a:r>
              <a:rPr lang="zh-CN" altLang="en-US" sz="2000" dirty="0"/>
              <a:t>如何理解</a:t>
            </a:r>
            <a:r>
              <a:rPr lang="en-US" altLang="zh-CN" sz="2000" dirty="0"/>
              <a:t>NULL</a:t>
            </a:r>
            <a:r>
              <a:rPr lang="zh-CN" altLang="en-US" sz="2000" dirty="0"/>
              <a:t>？含义是什么</a:t>
            </a:r>
            <a:r>
              <a:rPr lang="zh-CN" altLang="en-US" sz="2000" dirty="0" smtClean="0"/>
              <a:t>？</a:t>
            </a:r>
            <a:endParaRPr lang="en-US" altLang="zh-CN" sz="2000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83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void </a:t>
            </a:r>
            <a:r>
              <a:rPr lang="en-US" altLang="zh-CN" sz="2000" dirty="0"/>
              <a:t>func1()</a:t>
            </a:r>
          </a:p>
          <a:p>
            <a:pPr marL="0" indent="0">
              <a:buNone/>
            </a:pPr>
            <a:r>
              <a:rPr lang="zh-CN" altLang="en-US" sz="2000" dirty="0" smtClean="0"/>
              <a:t> </a:t>
            </a:r>
            <a:r>
              <a:rPr lang="en-US" altLang="zh-CN" sz="2000" dirty="0" smtClean="0"/>
              <a:t>{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 }        </a:t>
            </a:r>
          </a:p>
          <a:p>
            <a:pPr marL="0" indent="0">
              <a:buNone/>
            </a:pPr>
            <a:r>
              <a:rPr lang="en-US" altLang="zh-CN" sz="2000" dirty="0" smtClean="0"/>
              <a:t>void  main()</a:t>
            </a:r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{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       char  c = ‘a’;  </a:t>
            </a:r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func1(); </a:t>
            </a:r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return; </a:t>
            </a:r>
          </a:p>
          <a:p>
            <a:pPr marL="0" indent="0">
              <a:buNone/>
            </a:pPr>
            <a:r>
              <a:rPr lang="en-US" altLang="zh-CN" sz="2000" dirty="0" smtClean="0"/>
              <a:t> }  </a:t>
            </a:r>
          </a:p>
        </p:txBody>
      </p:sp>
      <p:sp>
        <p:nvSpPr>
          <p:cNvPr id="4" name="右箭头 3"/>
          <p:cNvSpPr/>
          <p:nvPr/>
        </p:nvSpPr>
        <p:spPr>
          <a:xfrm>
            <a:off x="2325746" y="3573016"/>
            <a:ext cx="1368152" cy="31166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710583" y="2348880"/>
            <a:ext cx="1296144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3707904" y="2852936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710583" y="3356992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707904" y="4221088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727177" y="5373216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707904" y="4581128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743771" y="6741368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03317" y="53012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系统预留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84494" y="42210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堆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84494" y="37077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38006" y="29249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代码区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/>
        </p:nvCxnSpPr>
        <p:spPr>
          <a:xfrm>
            <a:off x="3693898" y="4941168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53661" y="45718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数据区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82343" y="2420888"/>
            <a:ext cx="461665" cy="4097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82343" y="4941168"/>
            <a:ext cx="461665" cy="4097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499992" y="3573016"/>
            <a:ext cx="144016" cy="96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上弧形箭头 24"/>
          <p:cNvSpPr/>
          <p:nvPr/>
        </p:nvSpPr>
        <p:spPr>
          <a:xfrm rot="20730948">
            <a:off x="4512898" y="2960164"/>
            <a:ext cx="2055343" cy="364389"/>
          </a:xfrm>
          <a:prstGeom prst="curvedDownArrow">
            <a:avLst>
              <a:gd name="adj1" fmla="val 0"/>
              <a:gd name="adj2" fmla="val 72052"/>
              <a:gd name="adj3" fmla="val 2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92080" y="3132423"/>
            <a:ext cx="2304256" cy="368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>
            <a:off x="6732240" y="3132423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7308304" y="3132423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156176" y="3132423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020272" y="3132423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6444208" y="3143963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5868144" y="3140968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5580112" y="3140968"/>
            <a:ext cx="0" cy="36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92080" y="3140968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01308" y="3140968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881260" y="3140968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08304" y="3143963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193439" y="3140968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3140968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750663" y="3140968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020693" y="3167659"/>
            <a:ext cx="21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50" name="右大括号 49"/>
          <p:cNvSpPr/>
          <p:nvPr/>
        </p:nvSpPr>
        <p:spPr>
          <a:xfrm rot="5400000">
            <a:off x="6306169" y="2486919"/>
            <a:ext cx="276077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5985945" y="3781633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字节</a:t>
            </a:r>
            <a:r>
              <a:rPr lang="en-US" altLang="zh-CN" dirty="0" smtClean="0"/>
              <a:t>8bit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707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/>
      <p:bldP spid="15" grpId="0"/>
      <p:bldP spid="16" grpId="0"/>
      <p:bldP spid="17" grpId="0"/>
      <p:bldP spid="19" grpId="0"/>
      <p:bldP spid="21" grpId="0"/>
      <p:bldP spid="22" grpId="0"/>
      <p:bldP spid="23" grpId="0" animBg="1"/>
      <p:bldP spid="25" grpId="0" animBg="1"/>
      <p:bldP spid="26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4848" y="274638"/>
            <a:ext cx="8229600" cy="1143000"/>
          </a:xfrm>
        </p:spPr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848" y="1600200"/>
            <a:ext cx="8661648" cy="4525963"/>
          </a:xfrm>
        </p:spPr>
        <p:txBody>
          <a:bodyPr/>
          <a:lstStyle/>
          <a:p>
            <a:r>
              <a:rPr lang="zh-CN" altLang="en-US" dirty="0" smtClean="0"/>
              <a:t>内存分区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17863" y="2202210"/>
            <a:ext cx="1296144" cy="3531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217863" y="3356992"/>
            <a:ext cx="1296144" cy="7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198590" y="3933056"/>
            <a:ext cx="1298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217863" y="458112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95911" y="4931876"/>
            <a:ext cx="1318096" cy="9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91324" y="53639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系统预留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72501" y="45718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堆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4088" y="406778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代码区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96662" y="29876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80112" y="2371200"/>
            <a:ext cx="461665" cy="4097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98342" y="4963488"/>
            <a:ext cx="461665" cy="4097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5217863" y="2917354"/>
            <a:ext cx="1296144" cy="7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91324" y="34197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常量</a:t>
            </a:r>
            <a:r>
              <a:rPr lang="en-US" altLang="zh-CN" dirty="0" smtClean="0"/>
              <a:t>/</a:t>
            </a:r>
            <a:r>
              <a:rPr lang="zh-CN" altLang="en-US" dirty="0" smtClean="0"/>
              <a:t>静态</a:t>
            </a:r>
            <a:endParaRPr lang="zh-CN" altLang="en-US" dirty="0"/>
          </a:p>
        </p:txBody>
      </p:sp>
      <p:cxnSp>
        <p:nvCxnSpPr>
          <p:cNvPr id="32" name="直接连接符 31"/>
          <p:cNvCxnSpPr/>
          <p:nvPr/>
        </p:nvCxnSpPr>
        <p:spPr>
          <a:xfrm>
            <a:off x="5242134" y="536392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489088" y="5733256"/>
            <a:ext cx="5721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68119" y="557994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r>
              <a:rPr lang="zh-CN" altLang="en-US" dirty="0" smtClean="0"/>
              <a:t>字节 </a:t>
            </a:r>
            <a:endParaRPr lang="zh-CN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52609" y="198884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1G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660232" y="378904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1G</a:t>
            </a:r>
            <a:endParaRPr lang="zh-CN" altLang="en-US" dirty="0"/>
          </a:p>
        </p:txBody>
      </p:sp>
      <p:sp>
        <p:nvSpPr>
          <p:cNvPr id="47" name="左大括号 46"/>
          <p:cNvSpPr/>
          <p:nvPr/>
        </p:nvSpPr>
        <p:spPr>
          <a:xfrm flipH="1">
            <a:off x="6489088" y="2190774"/>
            <a:ext cx="290999" cy="35424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4" name="直接连接符 53"/>
          <p:cNvCxnSpPr/>
          <p:nvPr/>
        </p:nvCxnSpPr>
        <p:spPr>
          <a:xfrm>
            <a:off x="6508909" y="2190774"/>
            <a:ext cx="5721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3059832" y="3352346"/>
            <a:ext cx="1296144" cy="144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AutoShape 2" descr="http://img1.imgtn.bdimg.com/it/u=245460896,3695140487&amp;fm=21&amp;gp=0.jpg"/>
          <p:cNvSpPr>
            <a:spLocks noChangeAspect="1" noChangeArrowheads="1"/>
          </p:cNvSpPr>
          <p:nvPr/>
        </p:nvSpPr>
        <p:spPr bwMode="auto">
          <a:xfrm>
            <a:off x="1643582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79" y="3861048"/>
            <a:ext cx="365149" cy="34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77369"/>
            <a:ext cx="11049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7354547" y="4510861"/>
            <a:ext cx="81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Malloc</a:t>
            </a:r>
            <a:endParaRPr lang="en-US" altLang="zh-CN" dirty="0" smtClean="0"/>
          </a:p>
          <a:p>
            <a:r>
              <a:rPr lang="en-US" altLang="zh-CN" dirty="0" smtClean="0"/>
              <a:t>/new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380312" y="285467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寄存器</a:t>
            </a:r>
            <a:r>
              <a:rPr lang="en-US" altLang="zh-CN" dirty="0" smtClean="0"/>
              <a:t>/</a:t>
            </a:r>
            <a:r>
              <a:rPr lang="zh-CN" altLang="en-US" dirty="0"/>
              <a:t>入</a:t>
            </a:r>
            <a:r>
              <a:rPr lang="zh-CN" altLang="en-US" dirty="0" smtClean="0"/>
              <a:t>参</a:t>
            </a:r>
            <a:endParaRPr lang="en-US" altLang="zh-CN" dirty="0" smtClean="0"/>
          </a:p>
          <a:p>
            <a:r>
              <a:rPr lang="en-US" altLang="zh-CN" dirty="0" smtClean="0"/>
              <a:t>/</a:t>
            </a:r>
            <a:r>
              <a:rPr lang="zh-CN" altLang="en-US" dirty="0" smtClean="0"/>
              <a:t>局部变量</a:t>
            </a:r>
            <a:endParaRPr lang="zh-CN" altLang="en-US" dirty="0"/>
          </a:p>
        </p:txBody>
      </p:sp>
      <p:sp>
        <p:nvSpPr>
          <p:cNvPr id="59" name="圆角矩形 58"/>
          <p:cNvSpPr/>
          <p:nvPr/>
        </p:nvSpPr>
        <p:spPr>
          <a:xfrm>
            <a:off x="7380312" y="4510231"/>
            <a:ext cx="831620" cy="574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圆角矩形 66"/>
          <p:cNvSpPr/>
          <p:nvPr/>
        </p:nvSpPr>
        <p:spPr>
          <a:xfrm>
            <a:off x="7407298" y="2901358"/>
            <a:ext cx="1367115" cy="5276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7380312" y="3779748"/>
            <a:ext cx="56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.exe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7452320" y="3798332"/>
            <a:ext cx="478345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虚尾箭头 83"/>
          <p:cNvSpPr/>
          <p:nvPr/>
        </p:nvSpPr>
        <p:spPr>
          <a:xfrm>
            <a:off x="2148508" y="4005064"/>
            <a:ext cx="911324" cy="150449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2339752" y="37170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编译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468986" y="33477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加载</a:t>
            </a:r>
            <a:endParaRPr lang="zh-CN" altLang="en-US" dirty="0"/>
          </a:p>
        </p:txBody>
      </p:sp>
      <p:cxnSp>
        <p:nvCxnSpPr>
          <p:cNvPr id="1024" name="直接箭头连接符 1023"/>
          <p:cNvCxnSpPr/>
          <p:nvPr/>
        </p:nvCxnSpPr>
        <p:spPr>
          <a:xfrm>
            <a:off x="6514007" y="3140968"/>
            <a:ext cx="8663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>
            <a:off x="6508909" y="4783249"/>
            <a:ext cx="8663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肘形连接符 1030"/>
          <p:cNvCxnSpPr>
            <a:endCxn id="72" idx="1"/>
          </p:cNvCxnSpPr>
          <p:nvPr/>
        </p:nvCxnSpPr>
        <p:spPr>
          <a:xfrm flipV="1">
            <a:off x="6514007" y="3942348"/>
            <a:ext cx="938313" cy="310098"/>
          </a:xfrm>
          <a:prstGeom prst="bentConnector3">
            <a:avLst>
              <a:gd name="adj1" fmla="val 652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501733" y="42838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加载</a:t>
            </a:r>
            <a:endParaRPr lang="zh-CN" altLang="en-US" dirty="0"/>
          </a:p>
        </p:txBody>
      </p:sp>
      <p:sp>
        <p:nvSpPr>
          <p:cNvPr id="109" name="虚尾箭头 108"/>
          <p:cNvSpPr/>
          <p:nvPr/>
        </p:nvSpPr>
        <p:spPr>
          <a:xfrm>
            <a:off x="4355976" y="3604374"/>
            <a:ext cx="861862" cy="150449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虚尾箭头 109"/>
          <p:cNvSpPr/>
          <p:nvPr/>
        </p:nvSpPr>
        <p:spPr>
          <a:xfrm>
            <a:off x="4348138" y="4209968"/>
            <a:ext cx="861862" cy="150449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5" name="TextBox 1034"/>
          <p:cNvSpPr txBox="1"/>
          <p:nvPr/>
        </p:nvSpPr>
        <p:spPr>
          <a:xfrm>
            <a:off x="1372176" y="3923627"/>
            <a:ext cx="75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.C/.CC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37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16" grpId="0"/>
      <p:bldP spid="19" grpId="0"/>
      <p:bldP spid="20" grpId="0"/>
      <p:bldP spid="31" grpId="0"/>
      <p:bldP spid="36" grpId="0"/>
      <p:bldP spid="37" grpId="0"/>
      <p:bldP spid="45" grpId="0"/>
      <p:bldP spid="47" grpId="0" animBg="1"/>
      <p:bldP spid="55" grpId="0" animBg="1"/>
      <p:bldP spid="63" grpId="0"/>
      <p:bldP spid="65" grpId="0"/>
      <p:bldP spid="59" grpId="0" animBg="1"/>
      <p:bldP spid="67" grpId="0" animBg="1"/>
      <p:bldP spid="69" grpId="0"/>
      <p:bldP spid="72" grpId="0" animBg="1"/>
      <p:bldP spid="84" grpId="0" animBg="1"/>
      <p:bldP spid="93" grpId="0"/>
      <p:bldP spid="95" grpId="0"/>
      <p:bldP spid="106" grpId="0"/>
      <p:bldP spid="109" grpId="0" animBg="1"/>
      <p:bldP spid="110" grpId="0" animBg="1"/>
      <p:bldP spid="1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779912" y="2010153"/>
            <a:ext cx="1872208" cy="4132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28592"/>
          </a:xfrm>
        </p:spPr>
        <p:txBody>
          <a:bodyPr>
            <a:normAutofit/>
          </a:bodyPr>
          <a:lstStyle/>
          <a:p>
            <a:r>
              <a:rPr lang="zh-CN" altLang="en-US" dirty="0"/>
              <a:t>指针使用的五原则</a:t>
            </a:r>
            <a:endParaRPr lang="en-US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sz="2600" dirty="0" smtClean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 algn="ctr">
              <a:buNone/>
            </a:pPr>
            <a:endParaRPr lang="en-US" altLang="zh-CN" sz="2600" dirty="0" smtClean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endParaRPr lang="en-US" altLang="zh-CN" sz="26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31186" y="20321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定义时</a:t>
            </a:r>
            <a:r>
              <a:rPr lang="zh-CN" altLang="en-US" dirty="0" smtClean="0"/>
              <a:t>初始化</a:t>
            </a:r>
            <a:endParaRPr lang="en-US" altLang="zh-CN" dirty="0"/>
          </a:p>
        </p:txBody>
      </p:sp>
      <p:sp>
        <p:nvSpPr>
          <p:cNvPr id="22" name="TextBox 21"/>
          <p:cNvSpPr txBox="1"/>
          <p:nvPr/>
        </p:nvSpPr>
        <p:spPr>
          <a:xfrm>
            <a:off x="3851626" y="3092016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/>
              <a:t>使用前分配空间</a:t>
            </a:r>
            <a:endParaRPr lang="en-US" altLang="zh-CN" dirty="0"/>
          </a:p>
        </p:txBody>
      </p:sp>
      <p:sp>
        <p:nvSpPr>
          <p:cNvPr id="24" name="流程图: 过程 23"/>
          <p:cNvSpPr/>
          <p:nvPr/>
        </p:nvSpPr>
        <p:spPr>
          <a:xfrm>
            <a:off x="3779912" y="3068960"/>
            <a:ext cx="1872208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过程 24"/>
          <p:cNvSpPr/>
          <p:nvPr/>
        </p:nvSpPr>
        <p:spPr>
          <a:xfrm>
            <a:off x="3671753" y="4035152"/>
            <a:ext cx="2124383" cy="3299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过程 25"/>
          <p:cNvSpPr/>
          <p:nvPr/>
        </p:nvSpPr>
        <p:spPr>
          <a:xfrm>
            <a:off x="3995936" y="4977172"/>
            <a:ext cx="1368152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过程 26"/>
          <p:cNvSpPr/>
          <p:nvPr/>
        </p:nvSpPr>
        <p:spPr>
          <a:xfrm>
            <a:off x="3923928" y="5949280"/>
            <a:ext cx="1576918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4619433" y="2423418"/>
            <a:ext cx="121158" cy="62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下箭头 28"/>
          <p:cNvSpPr/>
          <p:nvPr/>
        </p:nvSpPr>
        <p:spPr>
          <a:xfrm>
            <a:off x="4644008" y="3429000"/>
            <a:ext cx="121158" cy="62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>
            <a:off x="4644008" y="4365104"/>
            <a:ext cx="121158" cy="62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下箭头 30"/>
          <p:cNvSpPr/>
          <p:nvPr/>
        </p:nvSpPr>
        <p:spPr>
          <a:xfrm>
            <a:off x="4644008" y="5323175"/>
            <a:ext cx="121158" cy="62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5652120" y="2095628"/>
            <a:ext cx="720080" cy="2423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660232" y="1988840"/>
            <a:ext cx="150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zh-CN" altLang="en-US" dirty="0" smtClean="0"/>
              <a:t>*</a:t>
            </a:r>
            <a:r>
              <a:rPr lang="en-US" altLang="zh-CN" dirty="0" smtClean="0"/>
              <a:t>p = NULL</a:t>
            </a:r>
            <a:r>
              <a:rPr lang="en-US" altLang="zh-CN" dirty="0"/>
              <a:t>;</a:t>
            </a:r>
            <a:endParaRPr lang="zh-CN" altLang="en-US" dirty="0"/>
          </a:p>
        </p:txBody>
      </p:sp>
      <p:sp>
        <p:nvSpPr>
          <p:cNvPr id="19" name="右箭头 18"/>
          <p:cNvSpPr/>
          <p:nvPr/>
        </p:nvSpPr>
        <p:spPr>
          <a:xfrm>
            <a:off x="5662116" y="3151251"/>
            <a:ext cx="720080" cy="2423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670228" y="3044463"/>
            <a:ext cx="169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 = </a:t>
            </a:r>
            <a:r>
              <a:rPr lang="en-US" altLang="zh-CN" dirty="0" err="1" smtClean="0"/>
              <a:t>malloc</a:t>
            </a:r>
            <a:r>
              <a:rPr lang="en-US" altLang="zh-CN" dirty="0" smtClean="0"/>
              <a:t>(size);</a:t>
            </a:r>
            <a:endParaRPr lang="zh-CN" altLang="en-US" dirty="0"/>
          </a:p>
        </p:txBody>
      </p:sp>
      <p:sp>
        <p:nvSpPr>
          <p:cNvPr id="32" name="右箭头 31"/>
          <p:cNvSpPr/>
          <p:nvPr/>
        </p:nvSpPr>
        <p:spPr>
          <a:xfrm>
            <a:off x="5814516" y="4100055"/>
            <a:ext cx="720080" cy="2423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822628" y="3993267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If (NULL != p)</a:t>
            </a:r>
            <a:endParaRPr lang="zh-CN" altLang="en-US" dirty="0"/>
          </a:p>
        </p:txBody>
      </p:sp>
      <p:sp>
        <p:nvSpPr>
          <p:cNvPr id="34" name="右箭头 33"/>
          <p:cNvSpPr/>
          <p:nvPr/>
        </p:nvSpPr>
        <p:spPr>
          <a:xfrm>
            <a:off x="5378276" y="5060631"/>
            <a:ext cx="720080" cy="2423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6386388" y="4953843"/>
            <a:ext cx="92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Free(p);</a:t>
            </a:r>
            <a:endParaRPr lang="zh-CN" altLang="en-US" dirty="0"/>
          </a:p>
        </p:txBody>
      </p:sp>
      <p:sp>
        <p:nvSpPr>
          <p:cNvPr id="36" name="右箭头 35"/>
          <p:cNvSpPr/>
          <p:nvPr/>
        </p:nvSpPr>
        <p:spPr>
          <a:xfrm>
            <a:off x="5530676" y="6008142"/>
            <a:ext cx="720080" cy="2423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6538788" y="5901354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 = NULL;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115616" y="2095710"/>
            <a:ext cx="2448272" cy="40335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619672" y="4112505"/>
            <a:ext cx="2052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79512" y="3864094"/>
            <a:ext cx="93610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51520" y="3927839"/>
            <a:ext cx="99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野指针</a:t>
            </a:r>
            <a:endParaRPr lang="zh-CN" altLang="en-US" dirty="0"/>
          </a:p>
        </p:txBody>
      </p:sp>
      <p:sp>
        <p:nvSpPr>
          <p:cNvPr id="14" name="左大括号 13"/>
          <p:cNvSpPr/>
          <p:nvPr/>
        </p:nvSpPr>
        <p:spPr>
          <a:xfrm>
            <a:off x="3347864" y="3229129"/>
            <a:ext cx="323890" cy="19526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123728" y="4022209"/>
            <a:ext cx="115212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2208267" y="4055105"/>
            <a:ext cx="128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内存泄漏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23928" y="594928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释放</a:t>
            </a:r>
            <a:r>
              <a:rPr lang="zh-CN" altLang="en-US" dirty="0" smtClean="0"/>
              <a:t>完初始化</a:t>
            </a:r>
            <a:endParaRPr lang="en-US" altLang="zh-CN" dirty="0"/>
          </a:p>
        </p:txBody>
      </p:sp>
      <p:sp>
        <p:nvSpPr>
          <p:cNvPr id="43" name="TextBox 42"/>
          <p:cNvSpPr txBox="1"/>
          <p:nvPr/>
        </p:nvSpPr>
        <p:spPr>
          <a:xfrm>
            <a:off x="4097268" y="495384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</a:t>
            </a:r>
            <a:r>
              <a:rPr lang="zh-CN" altLang="en-US" dirty="0" smtClean="0"/>
              <a:t>用完释放</a:t>
            </a:r>
            <a:endParaRPr lang="en-US" altLang="zh-CN" dirty="0"/>
          </a:p>
        </p:txBody>
      </p:sp>
      <p:sp>
        <p:nvSpPr>
          <p:cNvPr id="44" name="TextBox 43"/>
          <p:cNvSpPr txBox="1"/>
          <p:nvPr/>
        </p:nvSpPr>
        <p:spPr>
          <a:xfrm>
            <a:off x="3707904" y="400506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使用</a:t>
            </a:r>
            <a:r>
              <a:rPr lang="zh-CN" altLang="en-US" dirty="0" smtClean="0"/>
              <a:t>时合法性判断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520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build="p"/>
      <p:bldP spid="21" grpId="0"/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" grpId="0" animBg="1"/>
      <p:bldP spid="7" grpId="0"/>
      <p:bldP spid="19" grpId="0" animBg="1"/>
      <p:bldP spid="20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5" grpId="0" animBg="1"/>
      <p:bldP spid="9" grpId="0" animBg="1"/>
      <p:bldP spid="11" grpId="0"/>
      <p:bldP spid="14" grpId="0" animBg="1"/>
      <p:bldP spid="38" grpId="0" animBg="1"/>
      <p:bldP spid="39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例１：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Char  a[] = “hello”;</a:t>
            </a:r>
          </a:p>
          <a:p>
            <a:pPr marL="0" indent="0">
              <a:buNone/>
            </a:pPr>
            <a:r>
              <a:rPr lang="en-US" altLang="zh-CN" dirty="0" smtClean="0"/>
              <a:t>    a[0] = ‘x’;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Char  *p = “world”;</a:t>
            </a:r>
          </a:p>
          <a:p>
            <a:pPr marL="0" indent="0">
              <a:buNone/>
            </a:pPr>
            <a:r>
              <a:rPr lang="en-US" altLang="zh-CN" dirty="0" smtClean="0"/>
              <a:t>    P[0] = ‘x’;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左大括号 3"/>
          <p:cNvSpPr/>
          <p:nvPr/>
        </p:nvSpPr>
        <p:spPr>
          <a:xfrm>
            <a:off x="611560" y="2276872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左大括号 9"/>
          <p:cNvSpPr/>
          <p:nvPr/>
        </p:nvSpPr>
        <p:spPr>
          <a:xfrm>
            <a:off x="645332" y="4005064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大括号 10"/>
          <p:cNvSpPr/>
          <p:nvPr/>
        </p:nvSpPr>
        <p:spPr>
          <a:xfrm>
            <a:off x="4427984" y="2564904"/>
            <a:ext cx="432048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937745" y="3523866"/>
            <a:ext cx="570359" cy="2423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左大括号 13"/>
          <p:cNvSpPr/>
          <p:nvPr/>
        </p:nvSpPr>
        <p:spPr>
          <a:xfrm>
            <a:off x="5580112" y="3140968"/>
            <a:ext cx="216024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868144" y="2996952"/>
            <a:ext cx="1264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Sizeof</a:t>
            </a:r>
            <a:r>
              <a:rPr lang="en-US" altLang="zh-CN" dirty="0" smtClean="0"/>
              <a:t>(a) =?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4583" y="3964414"/>
            <a:ext cx="1275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Sizeof</a:t>
            </a:r>
            <a:r>
              <a:rPr lang="en-US" altLang="zh-CN" dirty="0" smtClean="0"/>
              <a:t>(p) =?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14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3" grpId="0" animBg="1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例２：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　　　</a:t>
            </a:r>
            <a:r>
              <a:rPr lang="en-US" altLang="zh-CN" dirty="0"/>
              <a:t>*((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zh-CN" altLang="en-US" dirty="0"/>
              <a:t>*</a:t>
            </a:r>
            <a:r>
              <a:rPr lang="en-US" altLang="zh-CN" dirty="0"/>
              <a:t>) 0) = </a:t>
            </a:r>
            <a:r>
              <a:rPr lang="zh-CN" altLang="en-US" dirty="0" smtClean="0"/>
              <a:t>０</a:t>
            </a:r>
            <a:r>
              <a:rPr lang="en-US" altLang="zh-CN" dirty="0" smtClean="0"/>
              <a:t>;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06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语言学习什么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7800"/>
          </a:xfrm>
        </p:spPr>
        <p:txBody>
          <a:bodyPr/>
          <a:lstStyle/>
          <a:p>
            <a:r>
              <a:rPr lang="zh-CN" altLang="en-US" dirty="0" smtClean="0"/>
              <a:t>例３：</a:t>
            </a:r>
            <a:endParaRPr lang="en-US" altLang="zh-CN" dirty="0" smtClean="0"/>
          </a:p>
        </p:txBody>
      </p:sp>
      <p:cxnSp>
        <p:nvCxnSpPr>
          <p:cNvPr id="5" name="直接连接符 4"/>
          <p:cNvCxnSpPr/>
          <p:nvPr/>
        </p:nvCxnSpPr>
        <p:spPr>
          <a:xfrm>
            <a:off x="4716016" y="1628800"/>
            <a:ext cx="0" cy="4930100"/>
          </a:xfrm>
          <a:prstGeom prst="line">
            <a:avLst/>
          </a:prstGeom>
          <a:ln w="22225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988840"/>
            <a:ext cx="4104457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5508104" y="1988840"/>
            <a:ext cx="23762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508104" y="20201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栈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08104" y="2708920"/>
            <a:ext cx="1368152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932040" y="27089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9140" y="2483604"/>
            <a:ext cx="42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str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53786" y="273563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NULL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5508104" y="3663026"/>
            <a:ext cx="1368152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932040" y="368973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000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01610" y="34917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5496247" y="4365104"/>
            <a:ext cx="2376264" cy="1035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508104" y="43666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堆</a:t>
            </a:r>
          </a:p>
        </p:txBody>
      </p:sp>
      <p:sp>
        <p:nvSpPr>
          <p:cNvPr id="28" name="矩形 27"/>
          <p:cNvSpPr/>
          <p:nvPr/>
        </p:nvSpPr>
        <p:spPr>
          <a:xfrm>
            <a:off x="5518269" y="4861870"/>
            <a:ext cx="1368152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5715853" y="487522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</a:t>
            </a:r>
            <a:r>
              <a:rPr lang="zh-CN" altLang="en-US" dirty="0" smtClean="0"/>
              <a:t>字节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24876" y="491416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60811" y="36554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047250" y="45058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</a:t>
            </a:r>
            <a:endParaRPr lang="zh-CN" altLang="en-US" dirty="0"/>
          </a:p>
        </p:txBody>
      </p:sp>
      <p:cxnSp>
        <p:nvCxnSpPr>
          <p:cNvPr id="36" name="直接箭头连接符 35"/>
          <p:cNvCxnSpPr/>
          <p:nvPr/>
        </p:nvCxnSpPr>
        <p:spPr>
          <a:xfrm>
            <a:off x="5248067" y="4749352"/>
            <a:ext cx="24969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流程图: 过程 2047"/>
          <p:cNvSpPr/>
          <p:nvPr/>
        </p:nvSpPr>
        <p:spPr>
          <a:xfrm>
            <a:off x="5508104" y="3615553"/>
            <a:ext cx="1484310" cy="49099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9" name="TextBox 2048"/>
          <p:cNvSpPr txBox="1"/>
          <p:nvPr/>
        </p:nvSpPr>
        <p:spPr>
          <a:xfrm>
            <a:off x="5910596" y="3676755"/>
            <a:ext cx="56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free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5483248" y="5503585"/>
            <a:ext cx="2401119" cy="517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1" name="TextBox 2050"/>
          <p:cNvSpPr txBox="1"/>
          <p:nvPr/>
        </p:nvSpPr>
        <p:spPr>
          <a:xfrm>
            <a:off x="6226719" y="5589240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hello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436096" y="5445224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常量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5483249" y="6151657"/>
            <a:ext cx="2401119" cy="517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5518269" y="6189568"/>
            <a:ext cx="6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系统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16761" y="618956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r>
              <a:rPr lang="zh-CN" altLang="en-US" dirty="0" smtClean="0"/>
              <a:t>地址</a:t>
            </a:r>
            <a:endParaRPr lang="zh-CN" altLang="en-US" dirty="0"/>
          </a:p>
        </p:txBody>
      </p:sp>
      <p:sp>
        <p:nvSpPr>
          <p:cNvPr id="2054" name="右弧形箭头 2053"/>
          <p:cNvSpPr/>
          <p:nvPr/>
        </p:nvSpPr>
        <p:spPr>
          <a:xfrm>
            <a:off x="6551079" y="5814556"/>
            <a:ext cx="335342" cy="595952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55" name="爆炸形 2 2054"/>
          <p:cNvSpPr/>
          <p:nvPr/>
        </p:nvSpPr>
        <p:spPr>
          <a:xfrm>
            <a:off x="7851550" y="5898976"/>
            <a:ext cx="914400" cy="9144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7" name="TextBox 2056"/>
          <p:cNvSpPr txBox="1"/>
          <p:nvPr/>
        </p:nvSpPr>
        <p:spPr>
          <a:xfrm>
            <a:off x="7898742" y="6187896"/>
            <a:ext cx="70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Crash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898976"/>
            <a:ext cx="399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以上代码存在哪几个问题？（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分钟）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27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4" grpId="0"/>
      <p:bldP spid="15" grpId="0"/>
      <p:bldP spid="21" grpId="0"/>
      <p:bldP spid="22" grpId="0" animBg="1"/>
      <p:bldP spid="23" grpId="0"/>
      <p:bldP spid="24" grpId="0"/>
      <p:bldP spid="26" grpId="0" animBg="1"/>
      <p:bldP spid="27" grpId="0"/>
      <p:bldP spid="28" grpId="0" animBg="1"/>
      <p:bldP spid="29" grpId="0"/>
      <p:bldP spid="30" grpId="0"/>
      <p:bldP spid="31" grpId="0"/>
      <p:bldP spid="35" grpId="0"/>
      <p:bldP spid="2048" grpId="0" animBg="1"/>
      <p:bldP spid="2049" grpId="0"/>
      <p:bldP spid="40" grpId="0" animBg="1"/>
      <p:bldP spid="2051" grpId="0"/>
      <p:bldP spid="46" grpId="0"/>
      <p:bldP spid="47" grpId="0" animBg="1"/>
      <p:bldP spid="48" grpId="0"/>
      <p:bldP spid="51" grpId="0"/>
      <p:bldP spid="2054" grpId="0" animBg="1"/>
      <p:bldP spid="2055" grpId="0" animBg="1"/>
      <p:bldP spid="205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555</Words>
  <Application>Microsoft Office PowerPoint</Application>
  <PresentationFormat>全屏显示(4:3)</PresentationFormat>
  <Paragraphs>187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C语言学习什么</vt:lpstr>
      <vt:lpstr>C语言学习什么</vt:lpstr>
      <vt:lpstr>C语言学习什么</vt:lpstr>
      <vt:lpstr>C语言学习什么</vt:lpstr>
      <vt:lpstr>C语言学习什么</vt:lpstr>
      <vt:lpstr>C语言学习什么</vt:lpstr>
      <vt:lpstr>C语言学习什么</vt:lpstr>
      <vt:lpstr>C语言学习什么</vt:lpstr>
      <vt:lpstr>C语言学习什么</vt:lpstr>
      <vt:lpstr>C语言学习什么</vt:lpstr>
      <vt:lpstr>C语言学习什么</vt:lpstr>
      <vt:lpstr>联系我们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C语言培训</dc:title>
  <dc:creator>MA Bennett</dc:creator>
  <cp:lastModifiedBy>centling</cp:lastModifiedBy>
  <cp:revision>72</cp:revision>
  <dcterms:created xsi:type="dcterms:W3CDTF">2015-03-18T06:36:11Z</dcterms:created>
  <dcterms:modified xsi:type="dcterms:W3CDTF">2016-03-04T03:01:06Z</dcterms:modified>
</cp:coreProperties>
</file>